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sldIdLst>
    <p:sldId id="298" r:id="rId5"/>
    <p:sldId id="299" r:id="rId6"/>
  </p:sldIdLst>
  <p:sldSz cx="9906000" cy="6858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59D234-BA0A-EDF4-BB86-AFEEC05B002A}" name="Vinidh Paleri" initials="VP" userId="S::Vinidh.Paleri@rmh.nhs.uk::c11b73bd-e5b1-461f-92a4-b42c92c77c2b" providerId="AD"/>
  <p188:author id="{3136707D-9976-9E0F-E42A-1772E2DFC1C0}" name="Amy O'Reilly" initials="AO" userId="S::Amy.OReilly@rmh.nhs.uk::4810afb5-058f-46d8-8782-6eaf6f335c2d" providerId="AD"/>
  <p188:author id="{29DE0088-56C4-ACAA-A51C-81144080AF37}" name="David Lowery" initials="DL" userId="S::David.Lowery@rmh.nhs.uk::8d55b9da-ae83-44f5-99ac-f413e7f5d4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gus Munro" initials="AM" lastIdx="5" clrIdx="0">
    <p:extLst>
      <p:ext uri="{19B8F6BF-5375-455C-9EA6-DF929625EA0E}">
        <p15:presenceInfo xmlns:p15="http://schemas.microsoft.com/office/powerpoint/2012/main" userId="S::Angus.Munro@rmh.nhs.uk::6550954e-dd8e-4bb1-ba4a-e4c30f79c6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163D"/>
    <a:srgbClr val="56B4FB"/>
    <a:srgbClr val="56B0F6"/>
    <a:srgbClr val="00B1F1"/>
    <a:srgbClr val="5A1F54"/>
    <a:srgbClr val="00AEA1"/>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5FA156-0A2F-48B5-A1B1-8E7E869774CA}" v="5" dt="2022-07-21T08:47:00.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42" d="100"/>
          <a:sy n="42" d="100"/>
        </p:scale>
        <p:origin x="1242" y="5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169613E5-A6CD-4215-B68D-B3D74C54A509}" type="datetimeFigureOut">
              <a:rPr lang="en-GB" smtClean="0"/>
              <a:t>06/09/2022</a:t>
            </a:fld>
            <a:endParaRPr lang="en-GB"/>
          </a:p>
        </p:txBody>
      </p:sp>
      <p:sp>
        <p:nvSpPr>
          <p:cNvPr id="4" name="Slide Image Placeholder 3"/>
          <p:cNvSpPr>
            <a:spLocks noGrp="1" noRot="1" noChangeAspect="1"/>
          </p:cNvSpPr>
          <p:nvPr>
            <p:ph type="sldImg" idx="2"/>
          </p:nvPr>
        </p:nvSpPr>
        <p:spPr>
          <a:xfrm>
            <a:off x="1054100" y="1279525"/>
            <a:ext cx="4991100" cy="3454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94140711-8514-47B1-9E8F-147379E445A0}" type="slidenum">
              <a:rPr lang="en-GB" smtClean="0"/>
              <a:t>‹#›</a:t>
            </a:fld>
            <a:endParaRPr lang="en-GB"/>
          </a:p>
        </p:txBody>
      </p:sp>
    </p:spTree>
    <p:extLst>
      <p:ext uri="{BB962C8B-B14F-4D97-AF65-F5344CB8AC3E}">
        <p14:creationId xmlns:p14="http://schemas.microsoft.com/office/powerpoint/2010/main" val="14666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140711-8514-47B1-9E8F-147379E445A0}" type="slidenum">
              <a:rPr lang="en-GB" smtClean="0"/>
              <a:t>2</a:t>
            </a:fld>
            <a:endParaRPr lang="en-GB"/>
          </a:p>
        </p:txBody>
      </p:sp>
    </p:spTree>
    <p:extLst>
      <p:ext uri="{BB962C8B-B14F-4D97-AF65-F5344CB8AC3E}">
        <p14:creationId xmlns:p14="http://schemas.microsoft.com/office/powerpoint/2010/main" val="408113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97B622-1D96-46B8-B0FC-CF86F586ACA5}"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F3228-729E-4A5A-A280-B9067FF9B317}" type="slidenum">
              <a:rPr lang="en-GB" smtClean="0"/>
              <a:t>‹#›</a:t>
            </a:fld>
            <a:endParaRPr lang="en-GB"/>
          </a:p>
        </p:txBody>
      </p:sp>
    </p:spTree>
    <p:extLst>
      <p:ext uri="{BB962C8B-B14F-4D97-AF65-F5344CB8AC3E}">
        <p14:creationId xmlns:p14="http://schemas.microsoft.com/office/powerpoint/2010/main" val="408223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97B622-1D96-46B8-B0FC-CF86F586ACA5}"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F3228-729E-4A5A-A280-B9067FF9B317}" type="slidenum">
              <a:rPr lang="en-GB" smtClean="0"/>
              <a:t>‹#›</a:t>
            </a:fld>
            <a:endParaRPr lang="en-GB"/>
          </a:p>
        </p:txBody>
      </p:sp>
    </p:spTree>
    <p:extLst>
      <p:ext uri="{BB962C8B-B14F-4D97-AF65-F5344CB8AC3E}">
        <p14:creationId xmlns:p14="http://schemas.microsoft.com/office/powerpoint/2010/main" val="224093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97B622-1D96-46B8-B0FC-CF86F586ACA5}"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F3228-729E-4A5A-A280-B9067FF9B317}" type="slidenum">
              <a:rPr lang="en-GB" smtClean="0"/>
              <a:t>‹#›</a:t>
            </a:fld>
            <a:endParaRPr lang="en-GB"/>
          </a:p>
        </p:txBody>
      </p:sp>
    </p:spTree>
    <p:extLst>
      <p:ext uri="{BB962C8B-B14F-4D97-AF65-F5344CB8AC3E}">
        <p14:creationId xmlns:p14="http://schemas.microsoft.com/office/powerpoint/2010/main" val="292851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97B622-1D96-46B8-B0FC-CF86F586ACA5}"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F3228-729E-4A5A-A280-B9067FF9B317}" type="slidenum">
              <a:rPr lang="en-GB" smtClean="0"/>
              <a:t>‹#›</a:t>
            </a:fld>
            <a:endParaRPr lang="en-GB"/>
          </a:p>
        </p:txBody>
      </p:sp>
    </p:spTree>
    <p:extLst>
      <p:ext uri="{BB962C8B-B14F-4D97-AF65-F5344CB8AC3E}">
        <p14:creationId xmlns:p14="http://schemas.microsoft.com/office/powerpoint/2010/main" val="240985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7B622-1D96-46B8-B0FC-CF86F586ACA5}"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F3228-729E-4A5A-A280-B9067FF9B317}" type="slidenum">
              <a:rPr lang="en-GB" smtClean="0"/>
              <a:t>‹#›</a:t>
            </a:fld>
            <a:endParaRPr lang="en-GB"/>
          </a:p>
        </p:txBody>
      </p:sp>
    </p:spTree>
    <p:extLst>
      <p:ext uri="{BB962C8B-B14F-4D97-AF65-F5344CB8AC3E}">
        <p14:creationId xmlns:p14="http://schemas.microsoft.com/office/powerpoint/2010/main" val="160793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97B622-1D96-46B8-B0FC-CF86F586ACA5}" type="datetimeFigureOut">
              <a:rPr lang="en-GB" smtClean="0"/>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F3228-729E-4A5A-A280-B9067FF9B317}" type="slidenum">
              <a:rPr lang="en-GB" smtClean="0"/>
              <a:t>‹#›</a:t>
            </a:fld>
            <a:endParaRPr lang="en-GB"/>
          </a:p>
        </p:txBody>
      </p:sp>
    </p:spTree>
    <p:extLst>
      <p:ext uri="{BB962C8B-B14F-4D97-AF65-F5344CB8AC3E}">
        <p14:creationId xmlns:p14="http://schemas.microsoft.com/office/powerpoint/2010/main" val="136546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97B622-1D96-46B8-B0FC-CF86F586ACA5}" type="datetimeFigureOut">
              <a:rPr lang="en-GB" smtClean="0"/>
              <a:t>06/09/2022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1F3228-729E-4A5A-A280-B9067FF9B317}" type="slidenum">
              <a:rPr lang="en-GB" smtClean="0"/>
              <a:t>‹#›</a:t>
            </a:fld>
            <a:endParaRPr lang="en-GB"/>
          </a:p>
        </p:txBody>
      </p:sp>
    </p:spTree>
    <p:extLst>
      <p:ext uri="{BB962C8B-B14F-4D97-AF65-F5344CB8AC3E}">
        <p14:creationId xmlns:p14="http://schemas.microsoft.com/office/powerpoint/2010/main" val="65854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97B622-1D96-46B8-B0FC-CF86F586ACA5}" type="datetimeFigureOut">
              <a:rPr lang="en-GB" smtClean="0"/>
              <a:t>06/09/2022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1F3228-729E-4A5A-A280-B9067FF9B317}" type="slidenum">
              <a:rPr lang="en-GB" smtClean="0"/>
              <a:t>‹#›</a:t>
            </a:fld>
            <a:endParaRPr lang="en-GB"/>
          </a:p>
        </p:txBody>
      </p:sp>
    </p:spTree>
    <p:extLst>
      <p:ext uri="{BB962C8B-B14F-4D97-AF65-F5344CB8AC3E}">
        <p14:creationId xmlns:p14="http://schemas.microsoft.com/office/powerpoint/2010/main" val="226110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7B622-1D96-46B8-B0FC-CF86F586ACA5}" type="datetimeFigureOut">
              <a:rPr lang="en-GB" smtClean="0"/>
              <a:t>06/09/2022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1F3228-729E-4A5A-A280-B9067FF9B317}" type="slidenum">
              <a:rPr lang="en-GB" smtClean="0"/>
              <a:t>‹#›</a:t>
            </a:fld>
            <a:endParaRPr lang="en-GB"/>
          </a:p>
        </p:txBody>
      </p:sp>
    </p:spTree>
    <p:extLst>
      <p:ext uri="{BB962C8B-B14F-4D97-AF65-F5344CB8AC3E}">
        <p14:creationId xmlns:p14="http://schemas.microsoft.com/office/powerpoint/2010/main" val="2482011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97B622-1D96-46B8-B0FC-CF86F586ACA5}" type="datetimeFigureOut">
              <a:rPr lang="en-GB" smtClean="0"/>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F3228-729E-4A5A-A280-B9067FF9B317}" type="slidenum">
              <a:rPr lang="en-GB" smtClean="0"/>
              <a:t>‹#›</a:t>
            </a:fld>
            <a:endParaRPr lang="en-GB"/>
          </a:p>
        </p:txBody>
      </p:sp>
    </p:spTree>
    <p:extLst>
      <p:ext uri="{BB962C8B-B14F-4D97-AF65-F5344CB8AC3E}">
        <p14:creationId xmlns:p14="http://schemas.microsoft.com/office/powerpoint/2010/main" val="409885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97B622-1D96-46B8-B0FC-CF86F586ACA5}" type="datetimeFigureOut">
              <a:rPr lang="en-GB" smtClean="0"/>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F3228-729E-4A5A-A280-B9067FF9B317}" type="slidenum">
              <a:rPr lang="en-GB" smtClean="0"/>
              <a:t>‹#›</a:t>
            </a:fld>
            <a:endParaRPr lang="en-GB"/>
          </a:p>
        </p:txBody>
      </p:sp>
    </p:spTree>
    <p:extLst>
      <p:ext uri="{BB962C8B-B14F-4D97-AF65-F5344CB8AC3E}">
        <p14:creationId xmlns:p14="http://schemas.microsoft.com/office/powerpoint/2010/main" val="427027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7B622-1D96-46B8-B0FC-CF86F586ACA5}" type="datetimeFigureOut">
              <a:rPr lang="en-GB" smtClean="0"/>
              <a:t>06/09/2022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F3228-729E-4A5A-A280-B9067FF9B317}" type="slidenum">
              <a:rPr lang="en-GB" smtClean="0"/>
              <a:t>‹#›</a:t>
            </a:fld>
            <a:endParaRPr lang="en-GB"/>
          </a:p>
        </p:txBody>
      </p:sp>
    </p:spTree>
    <p:extLst>
      <p:ext uri="{BB962C8B-B14F-4D97-AF65-F5344CB8AC3E}">
        <p14:creationId xmlns:p14="http://schemas.microsoft.com/office/powerpoint/2010/main" val="436290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png"/><Relationship Id="rId12"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g"/><Relationship Id="rId5" Type="http://schemas.openxmlformats.org/officeDocument/2006/relationships/hyperlink" Target="mailto:Conferenceteam@rmh.nhs.uk" TargetMode="External"/><Relationship Id="rId10" Type="http://schemas.openxmlformats.org/officeDocument/2006/relationships/image" Target="../media/image7.tiff"/><Relationship Id="rId4" Type="http://schemas.openxmlformats.org/officeDocument/2006/relationships/hyperlink" Target="https://ti.to/the-royal-marsden/IReC-Launch-Event-Feb-2022-Virtual/with/cxz6zh3ovvu"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drawing, flower&#10;&#10;Description automatically generated">
            <a:extLst>
              <a:ext uri="{FF2B5EF4-FFF2-40B4-BE49-F238E27FC236}">
                <a16:creationId xmlns:a16="http://schemas.microsoft.com/office/drawing/2014/main" id="{40C95F53-2C9A-499A-AE22-469525B611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89" y="6248602"/>
            <a:ext cx="303816" cy="497741"/>
          </a:xfrm>
          <a:prstGeom prst="rect">
            <a:avLst/>
          </a:prstGeom>
        </p:spPr>
      </p:pic>
      <p:sp>
        <p:nvSpPr>
          <p:cNvPr id="4" name="Rectangle 3">
            <a:extLst>
              <a:ext uri="{FF2B5EF4-FFF2-40B4-BE49-F238E27FC236}">
                <a16:creationId xmlns:a16="http://schemas.microsoft.com/office/drawing/2014/main" id="{91A827BF-8922-446F-99C6-01912B957557}"/>
              </a:ext>
            </a:extLst>
          </p:cNvPr>
          <p:cNvSpPr/>
          <p:nvPr/>
        </p:nvSpPr>
        <p:spPr>
          <a:xfrm>
            <a:off x="134658" y="1066470"/>
            <a:ext cx="4863127" cy="1569660"/>
          </a:xfrm>
          <a:prstGeom prst="rect">
            <a:avLst/>
          </a:prstGeom>
        </p:spPr>
        <p:txBody>
          <a:bodyPr wrap="square">
            <a:spAutoFit/>
          </a:bodyPr>
          <a:lstStyle/>
          <a:p>
            <a:endParaRPr lang="en-GB" sz="1600" b="1" dirty="0">
              <a:solidFill>
                <a:srgbClr val="56B0F6"/>
              </a:solidFill>
              <a:latin typeface="Georgia" panose="02040502050405020303" pitchFamily="18" charset="0"/>
            </a:endParaRPr>
          </a:p>
          <a:p>
            <a:r>
              <a:rPr lang="en-GB" sz="1600" b="1" dirty="0">
                <a:solidFill>
                  <a:srgbClr val="56B0F6"/>
                </a:solidFill>
                <a:latin typeface="Georgia" panose="02040502050405020303" pitchFamily="18" charset="0"/>
              </a:rPr>
              <a:t>The EVEREST-HN Launch Event</a:t>
            </a:r>
          </a:p>
          <a:p>
            <a:r>
              <a:rPr lang="en-GB" sz="1600" b="0" i="0" dirty="0">
                <a:effectLst/>
                <a:latin typeface="Georgia" panose="02040502050405020303" pitchFamily="18" charset="0"/>
              </a:rPr>
              <a:t>Developing a patient-reported symptom-based risk stratification system to improve the care of suspected HN cancer referrals</a:t>
            </a:r>
          </a:p>
          <a:p>
            <a:endParaRPr lang="en-GB" sz="1600" b="1" dirty="0">
              <a:solidFill>
                <a:srgbClr val="5A1F54"/>
              </a:solidFill>
              <a:latin typeface="Georgia" panose="02040502050405020303" pitchFamily="18" charset="0"/>
            </a:endParaRPr>
          </a:p>
        </p:txBody>
      </p:sp>
      <p:sp>
        <p:nvSpPr>
          <p:cNvPr id="8" name="Rectangle 7">
            <a:extLst>
              <a:ext uri="{FF2B5EF4-FFF2-40B4-BE49-F238E27FC236}">
                <a16:creationId xmlns:a16="http://schemas.microsoft.com/office/drawing/2014/main" id="{A43C5A8E-31E4-4489-848E-EA6C098B749F}"/>
              </a:ext>
            </a:extLst>
          </p:cNvPr>
          <p:cNvSpPr/>
          <p:nvPr/>
        </p:nvSpPr>
        <p:spPr>
          <a:xfrm>
            <a:off x="134659" y="2360102"/>
            <a:ext cx="2053767" cy="261610"/>
          </a:xfrm>
          <a:prstGeom prst="rect">
            <a:avLst/>
          </a:prstGeom>
        </p:spPr>
        <p:txBody>
          <a:bodyPr wrap="none">
            <a:spAutoFit/>
          </a:bodyPr>
          <a:lstStyle/>
          <a:p>
            <a:r>
              <a:rPr lang="en-GB" sz="1100" dirty="0">
                <a:solidFill>
                  <a:srgbClr val="56B4FB"/>
                </a:solidFill>
                <a:latin typeface="Georgia" panose="02040502050405020303" pitchFamily="18" charset="0"/>
              </a:rPr>
              <a:t>Tuesday 20</a:t>
            </a:r>
            <a:r>
              <a:rPr lang="en-GB" sz="1100" baseline="30000" dirty="0">
                <a:solidFill>
                  <a:srgbClr val="56B4FB"/>
                </a:solidFill>
                <a:latin typeface="Georgia" panose="02040502050405020303" pitchFamily="18" charset="0"/>
              </a:rPr>
              <a:t>th</a:t>
            </a:r>
            <a:r>
              <a:rPr lang="en-GB" sz="1100" dirty="0">
                <a:solidFill>
                  <a:srgbClr val="56B4FB"/>
                </a:solidFill>
                <a:latin typeface="Georgia" panose="02040502050405020303" pitchFamily="18" charset="0"/>
              </a:rPr>
              <a:t> September 2022</a:t>
            </a:r>
          </a:p>
        </p:txBody>
      </p:sp>
      <p:sp>
        <p:nvSpPr>
          <p:cNvPr id="12" name="Rectangle 11">
            <a:extLst>
              <a:ext uri="{FF2B5EF4-FFF2-40B4-BE49-F238E27FC236}">
                <a16:creationId xmlns:a16="http://schemas.microsoft.com/office/drawing/2014/main" id="{BF5E399C-E9B0-4C44-B77F-5C5736439BFC}"/>
              </a:ext>
            </a:extLst>
          </p:cNvPr>
          <p:cNvSpPr/>
          <p:nvPr/>
        </p:nvSpPr>
        <p:spPr>
          <a:xfrm>
            <a:off x="5250437" y="877984"/>
            <a:ext cx="4454831" cy="5124480"/>
          </a:xfrm>
          <a:prstGeom prst="rect">
            <a:avLst/>
          </a:prstGeom>
        </p:spPr>
        <p:txBody>
          <a:bodyPr wrap="square" lIns="91440" tIns="45720" rIns="91440" bIns="45720" anchor="t">
            <a:spAutoFit/>
          </a:bodyPr>
          <a:lstStyle/>
          <a:p>
            <a:pPr algn="just"/>
            <a:endParaRPr lang="en-GB" sz="1600" b="1" dirty="0">
              <a:solidFill>
                <a:srgbClr val="56B4FB"/>
              </a:solidFill>
              <a:latin typeface="Georgia" panose="02040502050405020303" pitchFamily="18" charset="0"/>
            </a:endParaRPr>
          </a:p>
          <a:p>
            <a:pPr algn="just"/>
            <a:r>
              <a:rPr lang="en-GB" sz="1600" b="1" dirty="0">
                <a:solidFill>
                  <a:srgbClr val="56B0F6"/>
                </a:solidFill>
                <a:latin typeface="Georgia" panose="02040502050405020303" pitchFamily="18" charset="0"/>
              </a:rPr>
              <a:t>Overview</a:t>
            </a:r>
            <a:endParaRPr lang="en-GB" sz="1600" dirty="0">
              <a:solidFill>
                <a:srgbClr val="56B0F6"/>
              </a:solidFill>
              <a:latin typeface="Georgia" panose="02040502050405020303" pitchFamily="18" charset="0"/>
            </a:endParaRPr>
          </a:p>
          <a:p>
            <a:pPr algn="just"/>
            <a:endParaRPr lang="en-GB" sz="1000" dirty="0">
              <a:latin typeface="Georgia" panose="02040502050405020303" pitchFamily="18" charset="0"/>
            </a:endParaRPr>
          </a:p>
          <a:p>
            <a:r>
              <a:rPr lang="en-GB" sz="1000" dirty="0">
                <a:latin typeface="Georgia" panose="02040502050405020303" pitchFamily="18" charset="0"/>
              </a:rPr>
              <a:t>EVEREST-HN stands for ‘</a:t>
            </a:r>
            <a:r>
              <a:rPr lang="en-GB" sz="1000" dirty="0" err="1">
                <a:latin typeface="Georgia" panose="02040502050405020303" pitchFamily="18" charset="0"/>
              </a:rPr>
              <a:t>EVolution</a:t>
            </a:r>
            <a:r>
              <a:rPr lang="en-GB" sz="1000" dirty="0">
                <a:latin typeface="Georgia" panose="02040502050405020303" pitchFamily="18" charset="0"/>
              </a:rPr>
              <a:t> of a </a:t>
            </a:r>
            <a:r>
              <a:rPr lang="en-GB" sz="1000" dirty="0" err="1">
                <a:latin typeface="Georgia" panose="02040502050405020303" pitchFamily="18" charset="0"/>
              </a:rPr>
              <a:t>patiEnt-REported</a:t>
            </a:r>
            <a:r>
              <a:rPr lang="en-GB" sz="1000" dirty="0">
                <a:latin typeface="Georgia" panose="02040502050405020303" pitchFamily="18" charset="0"/>
              </a:rPr>
              <a:t> symptom-based risk stratification </a:t>
            </a:r>
            <a:r>
              <a:rPr lang="en-GB" sz="1000" dirty="0" err="1">
                <a:latin typeface="Georgia" panose="02040502050405020303" pitchFamily="18" charset="0"/>
              </a:rPr>
              <a:t>sySTem</a:t>
            </a:r>
            <a:r>
              <a:rPr lang="en-GB" sz="1000" dirty="0">
                <a:latin typeface="Georgia" panose="02040502050405020303" pitchFamily="18" charset="0"/>
              </a:rPr>
              <a:t> to redesign the suspected Head &amp; Neck cancer referral pathway’. </a:t>
            </a:r>
          </a:p>
          <a:p>
            <a:endParaRPr lang="en-GB" sz="1000" dirty="0">
              <a:latin typeface="Georgia" panose="02040502050405020303" pitchFamily="18" charset="0"/>
            </a:endParaRPr>
          </a:p>
          <a:p>
            <a:r>
              <a:rPr lang="en-GB" sz="1000" dirty="0">
                <a:latin typeface="Georgia" panose="02040502050405020303" pitchFamily="18" charset="0"/>
              </a:rPr>
              <a:t>EVEREST-HN is an ambitious research programme involving collaborations with researchers from across the UK based in numerous NHS institutions and 7 UK universities. </a:t>
            </a:r>
          </a:p>
          <a:p>
            <a:endParaRPr lang="en-GB" sz="1000" dirty="0">
              <a:latin typeface="Georgia" panose="02040502050405020303" pitchFamily="18" charset="0"/>
            </a:endParaRPr>
          </a:p>
          <a:p>
            <a:r>
              <a:rPr lang="en-GB" sz="1000" dirty="0">
                <a:latin typeface="Georgia" panose="02040502050405020303" pitchFamily="18" charset="0"/>
              </a:rPr>
              <a:t>EVEREST-HN aims to improve the suspected head and neck cancer pathway by asking patients referred to hospital to tell us more about their symptoms before they are reviewed by a specialist. The specialist will then review this information, before the patient comes to hospital, coordinate the next steps in the patients care with the goal of speeding up diagnosis, improving the patient experience and optimising the use of healthcare resources, compared to the current system. </a:t>
            </a:r>
          </a:p>
          <a:p>
            <a:pPr algn="just"/>
            <a:endParaRPr lang="en-GB" sz="1000" dirty="0">
              <a:solidFill>
                <a:srgbClr val="5A1F54"/>
              </a:solidFill>
              <a:latin typeface="Georgia" panose="02040502050405020303" pitchFamily="18" charset="0"/>
            </a:endParaRPr>
          </a:p>
          <a:p>
            <a:pPr algn="just"/>
            <a:r>
              <a:rPr lang="en-GB" sz="1000" dirty="0">
                <a:latin typeface="Georgia"/>
              </a:rPr>
              <a:t>The launch event will focus on:</a:t>
            </a:r>
          </a:p>
          <a:p>
            <a:pPr marL="171450" indent="-171450" algn="just">
              <a:buFontTx/>
              <a:buChar char="-"/>
            </a:pPr>
            <a:r>
              <a:rPr lang="en-GB" sz="1000" dirty="0">
                <a:latin typeface="Georgia"/>
              </a:rPr>
              <a:t>Describing EVEREST-HN work package plans</a:t>
            </a:r>
          </a:p>
          <a:p>
            <a:pPr marL="171450" indent="-171450" algn="just">
              <a:buFontTx/>
              <a:buChar char="-"/>
            </a:pPr>
            <a:r>
              <a:rPr lang="en-GB" sz="1000" dirty="0">
                <a:latin typeface="Georgia"/>
              </a:rPr>
              <a:t>Identifying Work Package roadblocks</a:t>
            </a:r>
          </a:p>
          <a:p>
            <a:pPr marL="171450" indent="-171450" algn="just">
              <a:buFontTx/>
              <a:buChar char="-"/>
            </a:pPr>
            <a:r>
              <a:rPr lang="en-GB" sz="1000" dirty="0">
                <a:latin typeface="Georgia"/>
              </a:rPr>
              <a:t>Sharing the patient experience of the suspected head and neck cancer pathway</a:t>
            </a:r>
          </a:p>
          <a:p>
            <a:pPr marL="171450" indent="-171450" algn="just">
              <a:buFontTx/>
              <a:buChar char="-"/>
            </a:pPr>
            <a:r>
              <a:rPr lang="en-GB" sz="1000" dirty="0">
                <a:latin typeface="Georgia"/>
              </a:rPr>
              <a:t>Outlining the opportunities for PIs and Associate PIs in EVEREST-HN</a:t>
            </a:r>
          </a:p>
          <a:p>
            <a:pPr marL="171450" indent="-171450" algn="just">
              <a:buFontTx/>
              <a:buChar char="-"/>
            </a:pPr>
            <a:endParaRPr lang="en-GB" sz="1000" dirty="0">
              <a:solidFill>
                <a:srgbClr val="5A1F54"/>
              </a:solidFill>
              <a:latin typeface="Georgia"/>
            </a:endParaRPr>
          </a:p>
          <a:p>
            <a:pPr algn="just"/>
            <a:endParaRPr lang="en-GB" sz="1000" dirty="0">
              <a:solidFill>
                <a:srgbClr val="5A1F54"/>
              </a:solidFill>
              <a:latin typeface="Georgia" panose="02040502050405020303" pitchFamily="18" charset="0"/>
            </a:endParaRPr>
          </a:p>
          <a:p>
            <a:r>
              <a:rPr lang="en-GB" sz="900" i="1" dirty="0">
                <a:latin typeface="Georgia" panose="02040502050405020303" pitchFamily="18" charset="0"/>
              </a:rPr>
              <a:t>EVEREST-HN is designed to produce earlier diagnosis of suspected Head and Neck Cancer patients. From a patients perspective early diagnosis will enable speedier treatment if Head and Neck Cancer is detected and reduced anxiety if it is not. That is why I’m pleased to assist in this project </a:t>
            </a:r>
            <a:r>
              <a:rPr lang="en-GB" sz="900" b="1" dirty="0">
                <a:solidFill>
                  <a:srgbClr val="56B4FB"/>
                </a:solidFill>
                <a:latin typeface="Georgia" panose="02040502050405020303" pitchFamily="18" charset="0"/>
              </a:rPr>
              <a:t>– Chris Elkington, PPIE Representative</a:t>
            </a:r>
          </a:p>
        </p:txBody>
      </p:sp>
      <p:pic>
        <p:nvPicPr>
          <p:cNvPr id="14" name="Picture 13" descr="A drawing of a face&#10;&#10;Description automatically generated">
            <a:extLst>
              <a:ext uri="{FF2B5EF4-FFF2-40B4-BE49-F238E27FC236}">
                <a16:creationId xmlns:a16="http://schemas.microsoft.com/office/drawing/2014/main" id="{06A1F886-136A-4D83-9DEE-C9213C856E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95" y="420443"/>
            <a:ext cx="2002911" cy="339964"/>
          </a:xfrm>
          <a:prstGeom prst="rect">
            <a:avLst/>
          </a:prstGeom>
        </p:spPr>
      </p:pic>
      <p:sp>
        <p:nvSpPr>
          <p:cNvPr id="20" name="Rectangle 19">
            <a:extLst>
              <a:ext uri="{FF2B5EF4-FFF2-40B4-BE49-F238E27FC236}">
                <a16:creationId xmlns:a16="http://schemas.microsoft.com/office/drawing/2014/main" id="{C41B1BEB-17D0-495C-9996-859C61A28FFB}"/>
              </a:ext>
            </a:extLst>
          </p:cNvPr>
          <p:cNvSpPr/>
          <p:nvPr/>
        </p:nvSpPr>
        <p:spPr>
          <a:xfrm>
            <a:off x="5274290" y="4689829"/>
            <a:ext cx="4154657" cy="200055"/>
          </a:xfrm>
          <a:prstGeom prst="rect">
            <a:avLst/>
          </a:prstGeom>
        </p:spPr>
        <p:txBody>
          <a:bodyPr wrap="square">
            <a:spAutoFit/>
          </a:bodyPr>
          <a:lstStyle/>
          <a:p>
            <a:r>
              <a:rPr lang="en-GB" sz="700" b="1">
                <a:latin typeface="Georgia" panose="02040502050405020303" pitchFamily="18" charset="0"/>
              </a:rPr>
              <a:t> </a:t>
            </a:r>
          </a:p>
        </p:txBody>
      </p:sp>
      <p:sp>
        <p:nvSpPr>
          <p:cNvPr id="22" name="Rectangle 21">
            <a:extLst>
              <a:ext uri="{FF2B5EF4-FFF2-40B4-BE49-F238E27FC236}">
                <a16:creationId xmlns:a16="http://schemas.microsoft.com/office/drawing/2014/main" id="{62939CC8-56CC-459C-B042-78E3EA18655C}"/>
              </a:ext>
            </a:extLst>
          </p:cNvPr>
          <p:cNvSpPr/>
          <p:nvPr/>
        </p:nvSpPr>
        <p:spPr>
          <a:xfrm>
            <a:off x="180988" y="4523453"/>
            <a:ext cx="4816798" cy="1631216"/>
          </a:xfrm>
          <a:prstGeom prst="rect">
            <a:avLst/>
          </a:prstGeom>
        </p:spPr>
        <p:txBody>
          <a:bodyPr wrap="square" lIns="91440" tIns="45720" rIns="91440" bIns="45720" anchor="t">
            <a:spAutoFit/>
          </a:bodyPr>
          <a:lstStyle/>
          <a:p>
            <a:r>
              <a:rPr lang="en-GB" sz="1000" b="1" dirty="0">
                <a:solidFill>
                  <a:srgbClr val="56B4FB"/>
                </a:solidFill>
                <a:latin typeface="Georgia" panose="02040502050405020303" pitchFamily="18" charset="0"/>
              </a:rPr>
              <a:t>Cost:</a:t>
            </a:r>
            <a:r>
              <a:rPr lang="en-GB" sz="1000" b="1" dirty="0">
                <a:solidFill>
                  <a:srgbClr val="00AEA1"/>
                </a:solidFill>
                <a:latin typeface="Georgia" panose="02040502050405020303" pitchFamily="18" charset="0"/>
              </a:rPr>
              <a:t>							                 </a:t>
            </a:r>
          </a:p>
          <a:p>
            <a:r>
              <a:rPr lang="en-US" sz="1000" dirty="0">
                <a:latin typeface="Georgia" panose="02040502050405020303" pitchFamily="18" charset="0"/>
              </a:rPr>
              <a:t>N/A</a:t>
            </a:r>
            <a:r>
              <a:rPr lang="en-US" sz="1000" dirty="0">
                <a:solidFill>
                  <a:srgbClr val="5A1F54"/>
                </a:solidFill>
                <a:latin typeface="Georgia" panose="02040502050405020303" pitchFamily="18" charset="0"/>
              </a:rPr>
              <a:t>					</a:t>
            </a:r>
          </a:p>
          <a:p>
            <a:endParaRPr lang="en-US" sz="1000" b="0" i="0" u="none" strike="noStrike" dirty="0">
              <a:solidFill>
                <a:srgbClr val="5A1F54"/>
              </a:solidFill>
              <a:effectLst/>
              <a:latin typeface="Georgia" panose="02040502050405020303" pitchFamily="18" charset="0"/>
              <a:hlinkClick r:id="rId4"/>
            </a:endParaRPr>
          </a:p>
          <a:p>
            <a:r>
              <a:rPr lang="en-GB" sz="1000" b="1" dirty="0">
                <a:solidFill>
                  <a:srgbClr val="56B4FB"/>
                </a:solidFill>
                <a:latin typeface="Georgia" panose="02040502050405020303" pitchFamily="18" charset="0"/>
              </a:rPr>
              <a:t>Register:</a:t>
            </a:r>
            <a:endParaRPr lang="en-US" sz="1000" dirty="0">
              <a:solidFill>
                <a:srgbClr val="56B4FB"/>
              </a:solidFill>
              <a:latin typeface="Georgia" panose="02040502050405020303" pitchFamily="18" charset="0"/>
              <a:hlinkClick r:id="rId4">
                <a:extLst>
                  <a:ext uri="{A12FA001-AC4F-418D-AE19-62706E023703}">
                    <ahyp:hlinkClr xmlns:ahyp="http://schemas.microsoft.com/office/drawing/2018/hyperlinkcolor" val="tx"/>
                  </a:ext>
                </a:extLst>
              </a:hlinkClick>
            </a:endParaRPr>
          </a:p>
          <a:p>
            <a:endParaRPr lang="en-US" sz="1000" dirty="0">
              <a:solidFill>
                <a:srgbClr val="000000"/>
              </a:solidFill>
              <a:latin typeface="Calibri"/>
              <a:cs typeface="Calibri"/>
            </a:endParaRPr>
          </a:p>
          <a:p>
            <a:r>
              <a:rPr lang="en-GB" sz="1000" b="1" dirty="0">
                <a:solidFill>
                  <a:srgbClr val="56B4FB"/>
                </a:solidFill>
                <a:latin typeface="Georgia" panose="02040502050405020303" pitchFamily="18" charset="0"/>
              </a:rPr>
              <a:t>Get in touch:	</a:t>
            </a:r>
            <a:r>
              <a:rPr lang="en-GB" sz="1000" b="1" dirty="0">
                <a:solidFill>
                  <a:srgbClr val="00AEA1"/>
                </a:solidFill>
                <a:latin typeface="Georgia" panose="02040502050405020303" pitchFamily="18" charset="0"/>
              </a:rPr>
              <a:t>		        	</a:t>
            </a:r>
            <a:r>
              <a:rPr lang="en-GB" sz="1000" b="1" dirty="0">
                <a:solidFill>
                  <a:srgbClr val="56B4FB"/>
                </a:solidFill>
                <a:latin typeface="Georgia" panose="02040502050405020303" pitchFamily="18" charset="0"/>
              </a:rPr>
              <a:t>Location:</a:t>
            </a:r>
          </a:p>
          <a:p>
            <a:r>
              <a:rPr lang="en-GB" sz="1000" dirty="0">
                <a:solidFill>
                  <a:srgbClr val="CC3399"/>
                </a:solidFill>
                <a:latin typeface="Georgia" panose="02040502050405020303" pitchFamily="18" charset="0"/>
                <a:hlinkClick r:id="rId5"/>
              </a:rPr>
              <a:t>Conferenceteam@rmh.nhs.uk</a:t>
            </a:r>
            <a:r>
              <a:rPr lang="en-GB" sz="1000" dirty="0">
                <a:solidFill>
                  <a:srgbClr val="CC3399"/>
                </a:solidFill>
                <a:latin typeface="Georgia" panose="02040502050405020303" pitchFamily="18" charset="0"/>
              </a:rPr>
              <a:t>		</a:t>
            </a:r>
            <a:r>
              <a:rPr lang="en-GB" sz="1000" dirty="0">
                <a:latin typeface="Georgia" panose="02040502050405020303" pitchFamily="18" charset="0"/>
              </a:rPr>
              <a:t>Julian Bloom Room, The Royal Marsden, </a:t>
            </a:r>
          </a:p>
          <a:p>
            <a:r>
              <a:rPr lang="en-GB" sz="1000" dirty="0">
                <a:latin typeface="Georgia" panose="02040502050405020303" pitchFamily="18" charset="0"/>
              </a:rPr>
              <a:t>020 7808 2921				Fulham Road, Chelsea, SW3 6JJ </a:t>
            </a:r>
          </a:p>
          <a:p>
            <a:r>
              <a:rPr lang="en-GB" sz="1000" dirty="0">
                <a:solidFill>
                  <a:srgbClr val="5A1F54"/>
                </a:solidFill>
                <a:latin typeface="Georgia" panose="02040502050405020303" pitchFamily="18" charset="0"/>
              </a:rPr>
              <a:t>			</a:t>
            </a:r>
          </a:p>
          <a:p>
            <a:r>
              <a:rPr lang="en-GB" sz="1000" dirty="0">
                <a:solidFill>
                  <a:srgbClr val="5A1F54"/>
                </a:solidFill>
                <a:latin typeface="Georgia" panose="02040502050405020303" pitchFamily="18" charset="0"/>
              </a:rPr>
              <a:t>					</a:t>
            </a:r>
          </a:p>
        </p:txBody>
      </p:sp>
      <p:grpSp>
        <p:nvGrpSpPr>
          <p:cNvPr id="43" name="Group 42">
            <a:extLst>
              <a:ext uri="{FF2B5EF4-FFF2-40B4-BE49-F238E27FC236}">
                <a16:creationId xmlns:a16="http://schemas.microsoft.com/office/drawing/2014/main" id="{B0B71734-D2E6-43DE-93E8-39A8127E1DC5}"/>
              </a:ext>
            </a:extLst>
          </p:cNvPr>
          <p:cNvGrpSpPr/>
          <p:nvPr/>
        </p:nvGrpSpPr>
        <p:grpSpPr>
          <a:xfrm>
            <a:off x="2862469" y="6276288"/>
            <a:ext cx="1827301" cy="433877"/>
            <a:chOff x="10160" y="-635"/>
            <a:chExt cx="3366183" cy="794581"/>
          </a:xfrm>
        </p:grpSpPr>
        <p:grpSp>
          <p:nvGrpSpPr>
            <p:cNvPr id="44" name="Group 43">
              <a:extLst>
                <a:ext uri="{FF2B5EF4-FFF2-40B4-BE49-F238E27FC236}">
                  <a16:creationId xmlns:a16="http://schemas.microsoft.com/office/drawing/2014/main" id="{9A472E62-4486-46E0-B156-5125602F016D}"/>
                </a:ext>
              </a:extLst>
            </p:cNvPr>
            <p:cNvGrpSpPr>
              <a:grpSpLocks/>
            </p:cNvGrpSpPr>
            <p:nvPr/>
          </p:nvGrpSpPr>
          <p:grpSpPr bwMode="auto">
            <a:xfrm>
              <a:off x="10160" y="10160"/>
              <a:ext cx="904240" cy="753745"/>
              <a:chOff x="838" y="1150"/>
              <a:chExt cx="1424" cy="1187"/>
            </a:xfrm>
          </p:grpSpPr>
          <p:sp>
            <p:nvSpPr>
              <p:cNvPr id="51" name="Freeform 14">
                <a:extLst>
                  <a:ext uri="{FF2B5EF4-FFF2-40B4-BE49-F238E27FC236}">
                    <a16:creationId xmlns:a16="http://schemas.microsoft.com/office/drawing/2014/main" id="{524CC873-6BCA-434A-85BC-EF790C609452}"/>
                  </a:ext>
                </a:extLst>
              </p:cNvPr>
              <p:cNvSpPr>
                <a:spLocks/>
              </p:cNvSpPr>
              <p:nvPr/>
            </p:nvSpPr>
            <p:spPr bwMode="auto">
              <a:xfrm>
                <a:off x="1298" y="1150"/>
                <a:ext cx="964" cy="1187"/>
              </a:xfrm>
              <a:custGeom>
                <a:avLst/>
                <a:gdLst>
                  <a:gd name="T0" fmla="+- 0 1898 1298"/>
                  <a:gd name="T1" fmla="*/ T0 w 964"/>
                  <a:gd name="T2" fmla="+- 0 2311 1150"/>
                  <a:gd name="T3" fmla="*/ 2311 h 1187"/>
                  <a:gd name="T4" fmla="+- 0 1907 1298"/>
                  <a:gd name="T5" fmla="*/ T4 w 964"/>
                  <a:gd name="T6" fmla="+- 0 2181 1150"/>
                  <a:gd name="T7" fmla="*/ 2181 h 1187"/>
                  <a:gd name="T8" fmla="+- 0 1942 1298"/>
                  <a:gd name="T9" fmla="*/ T8 w 964"/>
                  <a:gd name="T10" fmla="+- 0 2119 1150"/>
                  <a:gd name="T11" fmla="*/ 2119 h 1187"/>
                  <a:gd name="T12" fmla="+- 0 1973 1298"/>
                  <a:gd name="T13" fmla="*/ T12 w 964"/>
                  <a:gd name="T14" fmla="+- 0 2111 1150"/>
                  <a:gd name="T15" fmla="*/ 2111 h 1187"/>
                  <a:gd name="T16" fmla="+- 0 2007 1298"/>
                  <a:gd name="T17" fmla="*/ T16 w 964"/>
                  <a:gd name="T18" fmla="+- 0 2117 1150"/>
                  <a:gd name="T19" fmla="*/ 2117 h 1187"/>
                  <a:gd name="T20" fmla="+- 0 2039 1298"/>
                  <a:gd name="T21" fmla="*/ T20 w 964"/>
                  <a:gd name="T22" fmla="+- 0 2123 1150"/>
                  <a:gd name="T23" fmla="*/ 2123 h 1187"/>
                  <a:gd name="T24" fmla="+- 0 2091 1298"/>
                  <a:gd name="T25" fmla="*/ T24 w 964"/>
                  <a:gd name="T26" fmla="+- 0 2120 1150"/>
                  <a:gd name="T27" fmla="*/ 2120 h 1187"/>
                  <a:gd name="T28" fmla="+- 0 2170 1298"/>
                  <a:gd name="T29" fmla="*/ T28 w 964"/>
                  <a:gd name="T30" fmla="+- 0 2038 1150"/>
                  <a:gd name="T31" fmla="*/ 2038 h 1187"/>
                  <a:gd name="T32" fmla="+- 0 2169 1298"/>
                  <a:gd name="T33" fmla="*/ T32 w 964"/>
                  <a:gd name="T34" fmla="+- 0 1993 1150"/>
                  <a:gd name="T35" fmla="*/ 1993 h 1187"/>
                  <a:gd name="T36" fmla="+- 0 2174 1298"/>
                  <a:gd name="T37" fmla="*/ T36 w 964"/>
                  <a:gd name="T38" fmla="+- 0 1980 1150"/>
                  <a:gd name="T39" fmla="*/ 1980 h 1187"/>
                  <a:gd name="T40" fmla="+- 0 2184 1298"/>
                  <a:gd name="T41" fmla="*/ T40 w 964"/>
                  <a:gd name="T42" fmla="+- 0 1970 1150"/>
                  <a:gd name="T43" fmla="*/ 1970 h 1187"/>
                  <a:gd name="T44" fmla="+- 0 2196 1298"/>
                  <a:gd name="T45" fmla="*/ T44 w 964"/>
                  <a:gd name="T46" fmla="+- 0 1949 1150"/>
                  <a:gd name="T47" fmla="*/ 1949 h 1187"/>
                  <a:gd name="T48" fmla="+- 0 2197 1298"/>
                  <a:gd name="T49" fmla="*/ T48 w 964"/>
                  <a:gd name="T50" fmla="+- 0 1924 1150"/>
                  <a:gd name="T51" fmla="*/ 1924 h 1187"/>
                  <a:gd name="T52" fmla="+- 0 2188 1298"/>
                  <a:gd name="T53" fmla="*/ T52 w 964"/>
                  <a:gd name="T54" fmla="+- 0 1908 1150"/>
                  <a:gd name="T55" fmla="*/ 1908 h 1187"/>
                  <a:gd name="T56" fmla="+- 0 2209 1298"/>
                  <a:gd name="T57" fmla="*/ T56 w 964"/>
                  <a:gd name="T58" fmla="+- 0 1866 1150"/>
                  <a:gd name="T59" fmla="*/ 1866 h 1187"/>
                  <a:gd name="T60" fmla="+- 0 2209 1298"/>
                  <a:gd name="T61" fmla="*/ T60 w 964"/>
                  <a:gd name="T62" fmla="+- 0 1854 1150"/>
                  <a:gd name="T63" fmla="*/ 1854 h 1187"/>
                  <a:gd name="T64" fmla="+- 0 2194 1298"/>
                  <a:gd name="T65" fmla="*/ T64 w 964"/>
                  <a:gd name="T66" fmla="+- 0 1822 1150"/>
                  <a:gd name="T67" fmla="*/ 1822 h 1187"/>
                  <a:gd name="T68" fmla="+- 0 2193 1298"/>
                  <a:gd name="T69" fmla="*/ T68 w 964"/>
                  <a:gd name="T70" fmla="+- 0 1811 1150"/>
                  <a:gd name="T71" fmla="*/ 1811 h 1187"/>
                  <a:gd name="T72" fmla="+- 0 2195 1298"/>
                  <a:gd name="T73" fmla="*/ T72 w 964"/>
                  <a:gd name="T74" fmla="+- 0 1808 1150"/>
                  <a:gd name="T75" fmla="*/ 1808 h 1187"/>
                  <a:gd name="T76" fmla="+- 0 2237 1298"/>
                  <a:gd name="T77" fmla="*/ T76 w 964"/>
                  <a:gd name="T78" fmla="+- 0 1789 1150"/>
                  <a:gd name="T79" fmla="*/ 1789 h 1187"/>
                  <a:gd name="T80" fmla="+- 0 2262 1298"/>
                  <a:gd name="T81" fmla="*/ T80 w 964"/>
                  <a:gd name="T82" fmla="+- 0 1750 1150"/>
                  <a:gd name="T83" fmla="*/ 1750 h 1187"/>
                  <a:gd name="T84" fmla="+- 0 2256 1298"/>
                  <a:gd name="T85" fmla="*/ T84 w 964"/>
                  <a:gd name="T86" fmla="+- 0 1722 1150"/>
                  <a:gd name="T87" fmla="*/ 1722 h 1187"/>
                  <a:gd name="T88" fmla="+- 0 2247 1298"/>
                  <a:gd name="T89" fmla="*/ T88 w 964"/>
                  <a:gd name="T90" fmla="+- 0 1710 1150"/>
                  <a:gd name="T91" fmla="*/ 1710 h 1187"/>
                  <a:gd name="T92" fmla="+- 0 2246 1298"/>
                  <a:gd name="T93" fmla="*/ T92 w 964"/>
                  <a:gd name="T94" fmla="+- 0 1709 1150"/>
                  <a:gd name="T95" fmla="*/ 1709 h 1187"/>
                  <a:gd name="T96" fmla="+- 0 2195 1298"/>
                  <a:gd name="T97" fmla="*/ T96 w 964"/>
                  <a:gd name="T98" fmla="+- 0 1655 1150"/>
                  <a:gd name="T99" fmla="*/ 1655 h 1187"/>
                  <a:gd name="T100" fmla="+- 0 2156 1298"/>
                  <a:gd name="T101" fmla="*/ T100 w 964"/>
                  <a:gd name="T102" fmla="+- 0 1600 1150"/>
                  <a:gd name="T103" fmla="*/ 1600 h 1187"/>
                  <a:gd name="T104" fmla="+- 0 2159 1298"/>
                  <a:gd name="T105" fmla="*/ T104 w 964"/>
                  <a:gd name="T106" fmla="+- 0 1568 1150"/>
                  <a:gd name="T107" fmla="*/ 1568 h 1187"/>
                  <a:gd name="T108" fmla="+- 0 2164 1298"/>
                  <a:gd name="T109" fmla="*/ T108 w 964"/>
                  <a:gd name="T110" fmla="+- 0 1526 1150"/>
                  <a:gd name="T111" fmla="*/ 1526 h 1187"/>
                  <a:gd name="T112" fmla="+- 0 2164 1298"/>
                  <a:gd name="T113" fmla="*/ T112 w 964"/>
                  <a:gd name="T114" fmla="+- 0 1490 1150"/>
                  <a:gd name="T115" fmla="*/ 1490 h 1187"/>
                  <a:gd name="T116" fmla="+- 0 2073 1298"/>
                  <a:gd name="T117" fmla="*/ T116 w 964"/>
                  <a:gd name="T118" fmla="+- 0 1275 1150"/>
                  <a:gd name="T119" fmla="*/ 1275 h 1187"/>
                  <a:gd name="T120" fmla="+- 0 1960 1298"/>
                  <a:gd name="T121" fmla="*/ T120 w 964"/>
                  <a:gd name="T122" fmla="+- 0 1195 1150"/>
                  <a:gd name="T123" fmla="*/ 1195 h 1187"/>
                  <a:gd name="T124" fmla="+- 0 1806 1298"/>
                  <a:gd name="T125" fmla="*/ T124 w 964"/>
                  <a:gd name="T126" fmla="+- 0 1155 1150"/>
                  <a:gd name="T127" fmla="*/ 1155 h 1187"/>
                  <a:gd name="T128" fmla="+- 0 1625 1298"/>
                  <a:gd name="T129" fmla="*/ T128 w 964"/>
                  <a:gd name="T130" fmla="+- 0 1157 1150"/>
                  <a:gd name="T131" fmla="*/ 1157 h 1187"/>
                  <a:gd name="T132" fmla="+- 0 1475 1298"/>
                  <a:gd name="T133" fmla="*/ T132 w 964"/>
                  <a:gd name="T134" fmla="+- 0 1212 1150"/>
                  <a:gd name="T135" fmla="*/ 1212 h 1187"/>
                  <a:gd name="T136" fmla="+- 0 1348 1298"/>
                  <a:gd name="T137" fmla="*/ T136 w 964"/>
                  <a:gd name="T138" fmla="+- 0 1355 1150"/>
                  <a:gd name="T139" fmla="*/ 1355 h 1187"/>
                  <a:gd name="T140" fmla="+- 0 1301 1298"/>
                  <a:gd name="T141" fmla="*/ T140 w 964"/>
                  <a:gd name="T142" fmla="+- 0 1522 1150"/>
                  <a:gd name="T143" fmla="*/ 1522 h 1187"/>
                  <a:gd name="T144" fmla="+- 0 1303 1298"/>
                  <a:gd name="T145" fmla="*/ T144 w 964"/>
                  <a:gd name="T146" fmla="+- 0 1626 1150"/>
                  <a:gd name="T147" fmla="*/ 1626 h 1187"/>
                  <a:gd name="T148" fmla="+- 0 1357 1298"/>
                  <a:gd name="T149" fmla="*/ T148 w 964"/>
                  <a:gd name="T150" fmla="+- 0 1799 1150"/>
                  <a:gd name="T151" fmla="*/ 1799 h 1187"/>
                  <a:gd name="T152" fmla="+- 0 1434 1298"/>
                  <a:gd name="T153" fmla="*/ T152 w 964"/>
                  <a:gd name="T154" fmla="+- 0 1928 1150"/>
                  <a:gd name="T155" fmla="*/ 1928 h 1187"/>
                  <a:gd name="T156" fmla="+- 0 1490 1298"/>
                  <a:gd name="T157" fmla="*/ T156 w 964"/>
                  <a:gd name="T158" fmla="+- 0 2031 1150"/>
                  <a:gd name="T159" fmla="*/ 2031 h 1187"/>
                  <a:gd name="T160" fmla="+- 0 1501 1298"/>
                  <a:gd name="T161" fmla="*/ T160 w 964"/>
                  <a:gd name="T162" fmla="+- 0 2110 1150"/>
                  <a:gd name="T163" fmla="*/ 2110 h 1187"/>
                  <a:gd name="T164" fmla="+- 0 1465 1298"/>
                  <a:gd name="T165" fmla="*/ T164 w 964"/>
                  <a:gd name="T166" fmla="+- 0 2235 1150"/>
                  <a:gd name="T167" fmla="*/ 2235 h 11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64" h="1187">
                    <a:moveTo>
                      <a:pt x="603" y="1187"/>
                    </a:moveTo>
                    <a:lnTo>
                      <a:pt x="600" y="1161"/>
                    </a:lnTo>
                    <a:lnTo>
                      <a:pt x="599" y="1102"/>
                    </a:lnTo>
                    <a:lnTo>
                      <a:pt x="609" y="1031"/>
                    </a:lnTo>
                    <a:lnTo>
                      <a:pt x="639" y="972"/>
                    </a:lnTo>
                    <a:lnTo>
                      <a:pt x="644" y="969"/>
                    </a:lnTo>
                    <a:lnTo>
                      <a:pt x="655" y="963"/>
                    </a:lnTo>
                    <a:lnTo>
                      <a:pt x="675" y="961"/>
                    </a:lnTo>
                    <a:lnTo>
                      <a:pt x="704" y="966"/>
                    </a:lnTo>
                    <a:lnTo>
                      <a:pt x="709" y="967"/>
                    </a:lnTo>
                    <a:lnTo>
                      <a:pt x="722" y="970"/>
                    </a:lnTo>
                    <a:lnTo>
                      <a:pt x="741" y="973"/>
                    </a:lnTo>
                    <a:lnTo>
                      <a:pt x="764" y="973"/>
                    </a:lnTo>
                    <a:lnTo>
                      <a:pt x="793" y="970"/>
                    </a:lnTo>
                    <a:lnTo>
                      <a:pt x="855" y="940"/>
                    </a:lnTo>
                    <a:lnTo>
                      <a:pt x="872" y="888"/>
                    </a:lnTo>
                    <a:lnTo>
                      <a:pt x="870" y="860"/>
                    </a:lnTo>
                    <a:lnTo>
                      <a:pt x="871" y="843"/>
                    </a:lnTo>
                    <a:lnTo>
                      <a:pt x="873" y="834"/>
                    </a:lnTo>
                    <a:lnTo>
                      <a:pt x="876" y="830"/>
                    </a:lnTo>
                    <a:lnTo>
                      <a:pt x="879" y="826"/>
                    </a:lnTo>
                    <a:lnTo>
                      <a:pt x="886" y="820"/>
                    </a:lnTo>
                    <a:lnTo>
                      <a:pt x="893" y="811"/>
                    </a:lnTo>
                    <a:lnTo>
                      <a:pt x="898" y="799"/>
                    </a:lnTo>
                    <a:lnTo>
                      <a:pt x="899" y="784"/>
                    </a:lnTo>
                    <a:lnTo>
                      <a:pt x="899" y="774"/>
                    </a:lnTo>
                    <a:lnTo>
                      <a:pt x="895" y="765"/>
                    </a:lnTo>
                    <a:lnTo>
                      <a:pt x="890" y="758"/>
                    </a:lnTo>
                    <a:lnTo>
                      <a:pt x="891" y="757"/>
                    </a:lnTo>
                    <a:lnTo>
                      <a:pt x="911" y="716"/>
                    </a:lnTo>
                    <a:lnTo>
                      <a:pt x="911" y="713"/>
                    </a:lnTo>
                    <a:lnTo>
                      <a:pt x="911" y="704"/>
                    </a:lnTo>
                    <a:lnTo>
                      <a:pt x="907" y="690"/>
                    </a:lnTo>
                    <a:lnTo>
                      <a:pt x="896" y="672"/>
                    </a:lnTo>
                    <a:lnTo>
                      <a:pt x="895" y="666"/>
                    </a:lnTo>
                    <a:lnTo>
                      <a:pt x="895" y="661"/>
                    </a:lnTo>
                    <a:lnTo>
                      <a:pt x="897" y="659"/>
                    </a:lnTo>
                    <a:lnTo>
                      <a:pt x="897" y="658"/>
                    </a:lnTo>
                    <a:lnTo>
                      <a:pt x="917" y="650"/>
                    </a:lnTo>
                    <a:lnTo>
                      <a:pt x="939" y="639"/>
                    </a:lnTo>
                    <a:lnTo>
                      <a:pt x="956" y="622"/>
                    </a:lnTo>
                    <a:lnTo>
                      <a:pt x="964" y="600"/>
                    </a:lnTo>
                    <a:lnTo>
                      <a:pt x="962" y="584"/>
                    </a:lnTo>
                    <a:lnTo>
                      <a:pt x="958" y="572"/>
                    </a:lnTo>
                    <a:lnTo>
                      <a:pt x="953" y="565"/>
                    </a:lnTo>
                    <a:lnTo>
                      <a:pt x="949" y="560"/>
                    </a:lnTo>
                    <a:lnTo>
                      <a:pt x="948" y="560"/>
                    </a:lnTo>
                    <a:lnTo>
                      <a:pt x="948" y="559"/>
                    </a:lnTo>
                    <a:lnTo>
                      <a:pt x="943" y="554"/>
                    </a:lnTo>
                    <a:lnTo>
                      <a:pt x="897" y="505"/>
                    </a:lnTo>
                    <a:lnTo>
                      <a:pt x="870" y="471"/>
                    </a:lnTo>
                    <a:lnTo>
                      <a:pt x="858" y="450"/>
                    </a:lnTo>
                    <a:lnTo>
                      <a:pt x="855" y="439"/>
                    </a:lnTo>
                    <a:lnTo>
                      <a:pt x="861" y="418"/>
                    </a:lnTo>
                    <a:lnTo>
                      <a:pt x="865" y="395"/>
                    </a:lnTo>
                    <a:lnTo>
                      <a:pt x="866" y="376"/>
                    </a:lnTo>
                    <a:lnTo>
                      <a:pt x="867" y="365"/>
                    </a:lnTo>
                    <a:lnTo>
                      <a:pt x="866" y="340"/>
                    </a:lnTo>
                    <a:lnTo>
                      <a:pt x="831" y="206"/>
                    </a:lnTo>
                    <a:lnTo>
                      <a:pt x="775" y="125"/>
                    </a:lnTo>
                    <a:lnTo>
                      <a:pt x="724" y="80"/>
                    </a:lnTo>
                    <a:lnTo>
                      <a:pt x="662" y="45"/>
                    </a:lnTo>
                    <a:lnTo>
                      <a:pt x="590" y="20"/>
                    </a:lnTo>
                    <a:lnTo>
                      <a:pt x="508" y="5"/>
                    </a:lnTo>
                    <a:lnTo>
                      <a:pt x="417" y="0"/>
                    </a:lnTo>
                    <a:lnTo>
                      <a:pt x="327" y="7"/>
                    </a:lnTo>
                    <a:lnTo>
                      <a:pt x="247" y="28"/>
                    </a:lnTo>
                    <a:lnTo>
                      <a:pt x="177" y="62"/>
                    </a:lnTo>
                    <a:lnTo>
                      <a:pt x="118" y="110"/>
                    </a:lnTo>
                    <a:lnTo>
                      <a:pt x="50" y="205"/>
                    </a:lnTo>
                    <a:lnTo>
                      <a:pt x="15" y="299"/>
                    </a:lnTo>
                    <a:lnTo>
                      <a:pt x="3" y="372"/>
                    </a:lnTo>
                    <a:lnTo>
                      <a:pt x="0" y="424"/>
                    </a:lnTo>
                    <a:lnTo>
                      <a:pt x="5" y="476"/>
                    </a:lnTo>
                    <a:lnTo>
                      <a:pt x="22" y="552"/>
                    </a:lnTo>
                    <a:lnTo>
                      <a:pt x="59" y="649"/>
                    </a:lnTo>
                    <a:lnTo>
                      <a:pt x="123" y="760"/>
                    </a:lnTo>
                    <a:lnTo>
                      <a:pt x="136" y="778"/>
                    </a:lnTo>
                    <a:lnTo>
                      <a:pt x="164" y="823"/>
                    </a:lnTo>
                    <a:lnTo>
                      <a:pt x="192" y="881"/>
                    </a:lnTo>
                    <a:lnTo>
                      <a:pt x="204" y="941"/>
                    </a:lnTo>
                    <a:lnTo>
                      <a:pt x="203" y="960"/>
                    </a:lnTo>
                    <a:lnTo>
                      <a:pt x="193" y="1009"/>
                    </a:lnTo>
                    <a:lnTo>
                      <a:pt x="167" y="1085"/>
                    </a:lnTo>
                    <a:lnTo>
                      <a:pt x="117" y="1181"/>
                    </a:lnTo>
                  </a:path>
                </a:pathLst>
              </a:custGeom>
              <a:noFill/>
              <a:ln w="20498">
                <a:solidFill>
                  <a:srgbClr val="00AEA1"/>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latin typeface="Georgia" panose="02040502050405020303" pitchFamily="18" charset="0"/>
                </a:endParaRPr>
              </a:p>
            </p:txBody>
          </p:sp>
          <p:sp>
            <p:nvSpPr>
              <p:cNvPr id="52" name="Freeform 13">
                <a:extLst>
                  <a:ext uri="{FF2B5EF4-FFF2-40B4-BE49-F238E27FC236}">
                    <a16:creationId xmlns:a16="http://schemas.microsoft.com/office/drawing/2014/main" id="{60B334C7-B6B0-43F4-BF2E-727B5E573D80}"/>
                  </a:ext>
                </a:extLst>
              </p:cNvPr>
              <p:cNvSpPr>
                <a:spLocks/>
              </p:cNvSpPr>
              <p:nvPr/>
            </p:nvSpPr>
            <p:spPr bwMode="auto">
              <a:xfrm>
                <a:off x="1065" y="1150"/>
                <a:ext cx="964" cy="1187"/>
              </a:xfrm>
              <a:custGeom>
                <a:avLst/>
                <a:gdLst>
                  <a:gd name="T0" fmla="+- 0 1392 1066"/>
                  <a:gd name="T1" fmla="*/ T0 w 964"/>
                  <a:gd name="T2" fmla="+- 0 1157 1150"/>
                  <a:gd name="T3" fmla="*/ 1157 h 1187"/>
                  <a:gd name="T4" fmla="+- 0 1242 1066"/>
                  <a:gd name="T5" fmla="*/ T4 w 964"/>
                  <a:gd name="T6" fmla="+- 0 1212 1150"/>
                  <a:gd name="T7" fmla="*/ 1212 h 1187"/>
                  <a:gd name="T8" fmla="+- 0 1115 1066"/>
                  <a:gd name="T9" fmla="*/ T8 w 964"/>
                  <a:gd name="T10" fmla="+- 0 1355 1150"/>
                  <a:gd name="T11" fmla="*/ 1355 h 1187"/>
                  <a:gd name="T12" fmla="+- 0 1068 1066"/>
                  <a:gd name="T13" fmla="*/ T12 w 964"/>
                  <a:gd name="T14" fmla="+- 0 1522 1150"/>
                  <a:gd name="T15" fmla="*/ 1522 h 1187"/>
                  <a:gd name="T16" fmla="+- 0 1070 1066"/>
                  <a:gd name="T17" fmla="*/ T16 w 964"/>
                  <a:gd name="T18" fmla="+- 0 1626 1150"/>
                  <a:gd name="T19" fmla="*/ 1626 h 1187"/>
                  <a:gd name="T20" fmla="+- 0 1124 1066"/>
                  <a:gd name="T21" fmla="*/ T20 w 964"/>
                  <a:gd name="T22" fmla="+- 0 1799 1150"/>
                  <a:gd name="T23" fmla="*/ 1799 h 1187"/>
                  <a:gd name="T24" fmla="+- 0 1202 1066"/>
                  <a:gd name="T25" fmla="*/ T24 w 964"/>
                  <a:gd name="T26" fmla="+- 0 1928 1150"/>
                  <a:gd name="T27" fmla="*/ 1928 h 1187"/>
                  <a:gd name="T28" fmla="+- 0 1257 1066"/>
                  <a:gd name="T29" fmla="*/ T28 w 964"/>
                  <a:gd name="T30" fmla="+- 0 2031 1150"/>
                  <a:gd name="T31" fmla="*/ 2031 h 1187"/>
                  <a:gd name="T32" fmla="+- 0 1268 1066"/>
                  <a:gd name="T33" fmla="*/ T32 w 964"/>
                  <a:gd name="T34" fmla="+- 0 2110 1150"/>
                  <a:gd name="T35" fmla="*/ 2110 h 1187"/>
                  <a:gd name="T36" fmla="+- 0 1233 1066"/>
                  <a:gd name="T37" fmla="*/ T36 w 964"/>
                  <a:gd name="T38" fmla="+- 0 2235 1150"/>
                  <a:gd name="T39" fmla="*/ 2235 h 1187"/>
                  <a:gd name="T40" fmla="+- 0 1668 1066"/>
                  <a:gd name="T41" fmla="*/ T40 w 964"/>
                  <a:gd name="T42" fmla="+- 0 2337 1150"/>
                  <a:gd name="T43" fmla="*/ 2337 h 1187"/>
                  <a:gd name="T44" fmla="+- 0 1664 1066"/>
                  <a:gd name="T45" fmla="*/ T44 w 964"/>
                  <a:gd name="T46" fmla="+- 0 2252 1150"/>
                  <a:gd name="T47" fmla="*/ 2252 h 1187"/>
                  <a:gd name="T48" fmla="+- 0 1705 1066"/>
                  <a:gd name="T49" fmla="*/ T48 w 964"/>
                  <a:gd name="T50" fmla="+- 0 2122 1150"/>
                  <a:gd name="T51" fmla="*/ 2122 h 1187"/>
                  <a:gd name="T52" fmla="+- 0 1720 1066"/>
                  <a:gd name="T53" fmla="*/ T52 w 964"/>
                  <a:gd name="T54" fmla="+- 0 2113 1150"/>
                  <a:gd name="T55" fmla="*/ 2113 h 1187"/>
                  <a:gd name="T56" fmla="+- 0 1769 1066"/>
                  <a:gd name="T57" fmla="*/ T56 w 964"/>
                  <a:gd name="T58" fmla="+- 0 2116 1150"/>
                  <a:gd name="T59" fmla="*/ 2116 h 1187"/>
                  <a:gd name="T60" fmla="+- 0 1787 1066"/>
                  <a:gd name="T61" fmla="*/ T60 w 964"/>
                  <a:gd name="T62" fmla="+- 0 2120 1150"/>
                  <a:gd name="T63" fmla="*/ 2120 h 1187"/>
                  <a:gd name="T64" fmla="+- 0 1829 1066"/>
                  <a:gd name="T65" fmla="*/ T64 w 964"/>
                  <a:gd name="T66" fmla="+- 0 2123 1150"/>
                  <a:gd name="T67" fmla="*/ 2123 h 1187"/>
                  <a:gd name="T68" fmla="+- 0 1920 1066"/>
                  <a:gd name="T69" fmla="*/ T68 w 964"/>
                  <a:gd name="T70" fmla="+- 0 2090 1150"/>
                  <a:gd name="T71" fmla="*/ 2090 h 1187"/>
                  <a:gd name="T72" fmla="+- 0 1936 1066"/>
                  <a:gd name="T73" fmla="*/ T72 w 964"/>
                  <a:gd name="T74" fmla="+- 0 2010 1150"/>
                  <a:gd name="T75" fmla="*/ 2010 h 1187"/>
                  <a:gd name="T76" fmla="+- 0 1938 1066"/>
                  <a:gd name="T77" fmla="*/ T76 w 964"/>
                  <a:gd name="T78" fmla="+- 0 1984 1150"/>
                  <a:gd name="T79" fmla="*/ 1984 h 1187"/>
                  <a:gd name="T80" fmla="+- 0 1952 1066"/>
                  <a:gd name="T81" fmla="*/ T80 w 964"/>
                  <a:gd name="T82" fmla="+- 0 1970 1150"/>
                  <a:gd name="T83" fmla="*/ 1970 h 1187"/>
                  <a:gd name="T84" fmla="+- 0 1963 1066"/>
                  <a:gd name="T85" fmla="*/ T84 w 964"/>
                  <a:gd name="T86" fmla="+- 0 1949 1150"/>
                  <a:gd name="T87" fmla="*/ 1949 h 1187"/>
                  <a:gd name="T88" fmla="+- 0 1964 1066"/>
                  <a:gd name="T89" fmla="*/ T88 w 964"/>
                  <a:gd name="T90" fmla="+- 0 1924 1150"/>
                  <a:gd name="T91" fmla="*/ 1924 h 1187"/>
                  <a:gd name="T92" fmla="+- 0 1955 1066"/>
                  <a:gd name="T93" fmla="*/ T92 w 964"/>
                  <a:gd name="T94" fmla="+- 0 1908 1150"/>
                  <a:gd name="T95" fmla="*/ 1908 h 1187"/>
                  <a:gd name="T96" fmla="+- 0 1965 1066"/>
                  <a:gd name="T97" fmla="*/ T96 w 964"/>
                  <a:gd name="T98" fmla="+- 0 1898 1150"/>
                  <a:gd name="T99" fmla="*/ 1898 h 1187"/>
                  <a:gd name="T100" fmla="+- 0 1974 1066"/>
                  <a:gd name="T101" fmla="*/ T100 w 964"/>
                  <a:gd name="T102" fmla="+- 0 1879 1150"/>
                  <a:gd name="T103" fmla="*/ 1879 h 1187"/>
                  <a:gd name="T104" fmla="+- 0 1976 1066"/>
                  <a:gd name="T105" fmla="*/ T104 w 964"/>
                  <a:gd name="T106" fmla="+- 0 1854 1150"/>
                  <a:gd name="T107" fmla="*/ 1854 h 1187"/>
                  <a:gd name="T108" fmla="+- 0 1961 1066"/>
                  <a:gd name="T109" fmla="*/ T108 w 964"/>
                  <a:gd name="T110" fmla="+- 0 1822 1150"/>
                  <a:gd name="T111" fmla="*/ 1822 h 1187"/>
                  <a:gd name="T112" fmla="+- 0 1960 1066"/>
                  <a:gd name="T113" fmla="*/ T112 w 964"/>
                  <a:gd name="T114" fmla="+- 0 1811 1150"/>
                  <a:gd name="T115" fmla="*/ 1811 h 1187"/>
                  <a:gd name="T116" fmla="+- 0 1982 1066"/>
                  <a:gd name="T117" fmla="*/ T116 w 964"/>
                  <a:gd name="T118" fmla="+- 0 1800 1150"/>
                  <a:gd name="T119" fmla="*/ 1800 h 1187"/>
                  <a:gd name="T120" fmla="+- 0 2022 1066"/>
                  <a:gd name="T121" fmla="*/ T120 w 964"/>
                  <a:gd name="T122" fmla="+- 0 1772 1150"/>
                  <a:gd name="T123" fmla="*/ 1772 h 1187"/>
                  <a:gd name="T124" fmla="+- 0 2027 1066"/>
                  <a:gd name="T125" fmla="*/ T124 w 964"/>
                  <a:gd name="T126" fmla="+- 0 1734 1150"/>
                  <a:gd name="T127" fmla="*/ 1734 h 1187"/>
                  <a:gd name="T128" fmla="+- 0 2018 1066"/>
                  <a:gd name="T129" fmla="*/ T128 w 964"/>
                  <a:gd name="T130" fmla="+- 0 1715 1150"/>
                  <a:gd name="T131" fmla="*/ 1715 h 1187"/>
                  <a:gd name="T132" fmla="+- 0 1936 1066"/>
                  <a:gd name="T133" fmla="*/ T132 w 964"/>
                  <a:gd name="T134" fmla="+- 0 1621 1150"/>
                  <a:gd name="T135" fmla="*/ 1621 h 1187"/>
                  <a:gd name="T136" fmla="+- 0 1920 1066"/>
                  <a:gd name="T137" fmla="*/ T136 w 964"/>
                  <a:gd name="T138" fmla="+- 0 1589 1150"/>
                  <a:gd name="T139" fmla="*/ 1589 h 1187"/>
                  <a:gd name="T140" fmla="+- 0 1930 1066"/>
                  <a:gd name="T141" fmla="*/ T140 w 964"/>
                  <a:gd name="T142" fmla="+- 0 1545 1150"/>
                  <a:gd name="T143" fmla="*/ 1545 h 1187"/>
                  <a:gd name="T144" fmla="+- 0 1932 1066"/>
                  <a:gd name="T145" fmla="*/ T144 w 964"/>
                  <a:gd name="T146" fmla="+- 0 1515 1150"/>
                  <a:gd name="T147" fmla="*/ 1515 h 1187"/>
                  <a:gd name="T148" fmla="+- 0 1896 1066"/>
                  <a:gd name="T149" fmla="*/ T148 w 964"/>
                  <a:gd name="T150" fmla="+- 0 1356 1150"/>
                  <a:gd name="T151" fmla="*/ 1356 h 1187"/>
                  <a:gd name="T152" fmla="+- 0 1789 1066"/>
                  <a:gd name="T153" fmla="*/ T152 w 964"/>
                  <a:gd name="T154" fmla="+- 0 1230 1150"/>
                  <a:gd name="T155" fmla="*/ 1230 h 1187"/>
                  <a:gd name="T156" fmla="+- 0 1655 1066"/>
                  <a:gd name="T157" fmla="*/ T156 w 964"/>
                  <a:gd name="T158" fmla="+- 0 1170 1150"/>
                  <a:gd name="T159" fmla="*/ 1170 h 1187"/>
                  <a:gd name="T160" fmla="+- 0 1482 1066"/>
                  <a:gd name="T161" fmla="*/ T160 w 964"/>
                  <a:gd name="T162" fmla="+- 0 1150 1150"/>
                  <a:gd name="T163" fmla="*/ 1150 h 11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964" h="1187">
                    <a:moveTo>
                      <a:pt x="416" y="0"/>
                    </a:moveTo>
                    <a:lnTo>
                      <a:pt x="326" y="7"/>
                    </a:lnTo>
                    <a:lnTo>
                      <a:pt x="246" y="28"/>
                    </a:lnTo>
                    <a:lnTo>
                      <a:pt x="176" y="62"/>
                    </a:lnTo>
                    <a:lnTo>
                      <a:pt x="117" y="110"/>
                    </a:lnTo>
                    <a:lnTo>
                      <a:pt x="49" y="205"/>
                    </a:lnTo>
                    <a:lnTo>
                      <a:pt x="15" y="299"/>
                    </a:lnTo>
                    <a:lnTo>
                      <a:pt x="2" y="372"/>
                    </a:lnTo>
                    <a:lnTo>
                      <a:pt x="0" y="424"/>
                    </a:lnTo>
                    <a:lnTo>
                      <a:pt x="4" y="476"/>
                    </a:lnTo>
                    <a:lnTo>
                      <a:pt x="21" y="552"/>
                    </a:lnTo>
                    <a:lnTo>
                      <a:pt x="58" y="649"/>
                    </a:lnTo>
                    <a:lnTo>
                      <a:pt x="123" y="760"/>
                    </a:lnTo>
                    <a:lnTo>
                      <a:pt x="136" y="778"/>
                    </a:lnTo>
                    <a:lnTo>
                      <a:pt x="163" y="823"/>
                    </a:lnTo>
                    <a:lnTo>
                      <a:pt x="191" y="881"/>
                    </a:lnTo>
                    <a:lnTo>
                      <a:pt x="203" y="941"/>
                    </a:lnTo>
                    <a:lnTo>
                      <a:pt x="202" y="960"/>
                    </a:lnTo>
                    <a:lnTo>
                      <a:pt x="193" y="1009"/>
                    </a:lnTo>
                    <a:lnTo>
                      <a:pt x="167" y="1085"/>
                    </a:lnTo>
                    <a:lnTo>
                      <a:pt x="116" y="1181"/>
                    </a:lnTo>
                    <a:lnTo>
                      <a:pt x="602" y="1187"/>
                    </a:lnTo>
                    <a:lnTo>
                      <a:pt x="600" y="1161"/>
                    </a:lnTo>
                    <a:lnTo>
                      <a:pt x="598" y="1102"/>
                    </a:lnTo>
                    <a:lnTo>
                      <a:pt x="608" y="1031"/>
                    </a:lnTo>
                    <a:lnTo>
                      <a:pt x="639" y="972"/>
                    </a:lnTo>
                    <a:lnTo>
                      <a:pt x="643" y="969"/>
                    </a:lnTo>
                    <a:lnTo>
                      <a:pt x="654" y="963"/>
                    </a:lnTo>
                    <a:lnTo>
                      <a:pt x="674" y="961"/>
                    </a:lnTo>
                    <a:lnTo>
                      <a:pt x="703" y="966"/>
                    </a:lnTo>
                    <a:lnTo>
                      <a:pt x="709" y="967"/>
                    </a:lnTo>
                    <a:lnTo>
                      <a:pt x="721" y="970"/>
                    </a:lnTo>
                    <a:lnTo>
                      <a:pt x="740" y="973"/>
                    </a:lnTo>
                    <a:lnTo>
                      <a:pt x="763" y="973"/>
                    </a:lnTo>
                    <a:lnTo>
                      <a:pt x="792" y="970"/>
                    </a:lnTo>
                    <a:lnTo>
                      <a:pt x="854" y="940"/>
                    </a:lnTo>
                    <a:lnTo>
                      <a:pt x="871" y="888"/>
                    </a:lnTo>
                    <a:lnTo>
                      <a:pt x="870" y="860"/>
                    </a:lnTo>
                    <a:lnTo>
                      <a:pt x="870" y="843"/>
                    </a:lnTo>
                    <a:lnTo>
                      <a:pt x="872" y="834"/>
                    </a:lnTo>
                    <a:lnTo>
                      <a:pt x="875" y="830"/>
                    </a:lnTo>
                    <a:lnTo>
                      <a:pt x="886" y="820"/>
                    </a:lnTo>
                    <a:lnTo>
                      <a:pt x="892" y="811"/>
                    </a:lnTo>
                    <a:lnTo>
                      <a:pt x="897" y="799"/>
                    </a:lnTo>
                    <a:lnTo>
                      <a:pt x="899" y="784"/>
                    </a:lnTo>
                    <a:lnTo>
                      <a:pt x="898" y="774"/>
                    </a:lnTo>
                    <a:lnTo>
                      <a:pt x="894" y="765"/>
                    </a:lnTo>
                    <a:lnTo>
                      <a:pt x="889" y="758"/>
                    </a:lnTo>
                    <a:lnTo>
                      <a:pt x="892" y="755"/>
                    </a:lnTo>
                    <a:lnTo>
                      <a:pt x="899" y="748"/>
                    </a:lnTo>
                    <a:lnTo>
                      <a:pt x="905" y="739"/>
                    </a:lnTo>
                    <a:lnTo>
                      <a:pt x="908" y="729"/>
                    </a:lnTo>
                    <a:lnTo>
                      <a:pt x="911" y="713"/>
                    </a:lnTo>
                    <a:lnTo>
                      <a:pt x="910" y="704"/>
                    </a:lnTo>
                    <a:lnTo>
                      <a:pt x="906" y="690"/>
                    </a:lnTo>
                    <a:lnTo>
                      <a:pt x="895" y="672"/>
                    </a:lnTo>
                    <a:lnTo>
                      <a:pt x="894" y="666"/>
                    </a:lnTo>
                    <a:lnTo>
                      <a:pt x="894" y="661"/>
                    </a:lnTo>
                    <a:lnTo>
                      <a:pt x="897" y="658"/>
                    </a:lnTo>
                    <a:lnTo>
                      <a:pt x="916" y="650"/>
                    </a:lnTo>
                    <a:lnTo>
                      <a:pt x="938" y="639"/>
                    </a:lnTo>
                    <a:lnTo>
                      <a:pt x="956" y="622"/>
                    </a:lnTo>
                    <a:lnTo>
                      <a:pt x="963" y="600"/>
                    </a:lnTo>
                    <a:lnTo>
                      <a:pt x="961" y="584"/>
                    </a:lnTo>
                    <a:lnTo>
                      <a:pt x="957" y="572"/>
                    </a:lnTo>
                    <a:lnTo>
                      <a:pt x="952" y="565"/>
                    </a:lnTo>
                    <a:lnTo>
                      <a:pt x="896" y="505"/>
                    </a:lnTo>
                    <a:lnTo>
                      <a:pt x="870" y="471"/>
                    </a:lnTo>
                    <a:lnTo>
                      <a:pt x="857" y="450"/>
                    </a:lnTo>
                    <a:lnTo>
                      <a:pt x="854" y="439"/>
                    </a:lnTo>
                    <a:lnTo>
                      <a:pt x="861" y="418"/>
                    </a:lnTo>
                    <a:lnTo>
                      <a:pt x="864" y="395"/>
                    </a:lnTo>
                    <a:lnTo>
                      <a:pt x="866" y="376"/>
                    </a:lnTo>
                    <a:lnTo>
                      <a:pt x="866" y="365"/>
                    </a:lnTo>
                    <a:lnTo>
                      <a:pt x="866" y="340"/>
                    </a:lnTo>
                    <a:lnTo>
                      <a:pt x="830" y="206"/>
                    </a:lnTo>
                    <a:lnTo>
                      <a:pt x="775" y="125"/>
                    </a:lnTo>
                    <a:lnTo>
                      <a:pt x="723" y="80"/>
                    </a:lnTo>
                    <a:lnTo>
                      <a:pt x="661" y="45"/>
                    </a:lnTo>
                    <a:lnTo>
                      <a:pt x="589" y="20"/>
                    </a:lnTo>
                    <a:lnTo>
                      <a:pt x="507" y="5"/>
                    </a:lnTo>
                    <a:lnTo>
                      <a:pt x="4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latin typeface="Georgia" panose="02040502050405020303" pitchFamily="18" charset="0"/>
                </a:endParaRPr>
              </a:p>
            </p:txBody>
          </p:sp>
          <p:sp>
            <p:nvSpPr>
              <p:cNvPr id="53" name="Freeform 12">
                <a:extLst>
                  <a:ext uri="{FF2B5EF4-FFF2-40B4-BE49-F238E27FC236}">
                    <a16:creationId xmlns:a16="http://schemas.microsoft.com/office/drawing/2014/main" id="{8C14A028-0366-4F17-A129-51E3072AA803}"/>
                  </a:ext>
                </a:extLst>
              </p:cNvPr>
              <p:cNvSpPr>
                <a:spLocks/>
              </p:cNvSpPr>
              <p:nvPr/>
            </p:nvSpPr>
            <p:spPr bwMode="auto">
              <a:xfrm>
                <a:off x="1065" y="1150"/>
                <a:ext cx="964" cy="1187"/>
              </a:xfrm>
              <a:custGeom>
                <a:avLst/>
                <a:gdLst>
                  <a:gd name="T0" fmla="+- 0 1666 1066"/>
                  <a:gd name="T1" fmla="*/ T0 w 964"/>
                  <a:gd name="T2" fmla="+- 0 2311 1150"/>
                  <a:gd name="T3" fmla="*/ 2311 h 1187"/>
                  <a:gd name="T4" fmla="+- 0 1674 1066"/>
                  <a:gd name="T5" fmla="*/ T4 w 964"/>
                  <a:gd name="T6" fmla="+- 0 2181 1150"/>
                  <a:gd name="T7" fmla="*/ 2181 h 1187"/>
                  <a:gd name="T8" fmla="+- 0 1709 1066"/>
                  <a:gd name="T9" fmla="*/ T8 w 964"/>
                  <a:gd name="T10" fmla="+- 0 2119 1150"/>
                  <a:gd name="T11" fmla="*/ 2119 h 1187"/>
                  <a:gd name="T12" fmla="+- 0 1740 1066"/>
                  <a:gd name="T13" fmla="*/ T12 w 964"/>
                  <a:gd name="T14" fmla="+- 0 2111 1150"/>
                  <a:gd name="T15" fmla="*/ 2111 h 1187"/>
                  <a:gd name="T16" fmla="+- 0 1775 1066"/>
                  <a:gd name="T17" fmla="*/ T16 w 964"/>
                  <a:gd name="T18" fmla="+- 0 2117 1150"/>
                  <a:gd name="T19" fmla="*/ 2117 h 1187"/>
                  <a:gd name="T20" fmla="+- 0 1806 1066"/>
                  <a:gd name="T21" fmla="*/ T20 w 964"/>
                  <a:gd name="T22" fmla="+- 0 2123 1150"/>
                  <a:gd name="T23" fmla="*/ 2123 h 1187"/>
                  <a:gd name="T24" fmla="+- 0 1858 1066"/>
                  <a:gd name="T25" fmla="*/ T24 w 964"/>
                  <a:gd name="T26" fmla="+- 0 2120 1150"/>
                  <a:gd name="T27" fmla="*/ 2120 h 1187"/>
                  <a:gd name="T28" fmla="+- 0 1937 1066"/>
                  <a:gd name="T29" fmla="*/ T28 w 964"/>
                  <a:gd name="T30" fmla="+- 0 2038 1150"/>
                  <a:gd name="T31" fmla="*/ 2038 h 1187"/>
                  <a:gd name="T32" fmla="+- 0 1936 1066"/>
                  <a:gd name="T33" fmla="*/ T32 w 964"/>
                  <a:gd name="T34" fmla="+- 0 1993 1150"/>
                  <a:gd name="T35" fmla="*/ 1993 h 1187"/>
                  <a:gd name="T36" fmla="+- 0 1941 1066"/>
                  <a:gd name="T37" fmla="*/ T36 w 964"/>
                  <a:gd name="T38" fmla="+- 0 1980 1150"/>
                  <a:gd name="T39" fmla="*/ 1980 h 1187"/>
                  <a:gd name="T40" fmla="+- 0 1952 1066"/>
                  <a:gd name="T41" fmla="*/ T40 w 964"/>
                  <a:gd name="T42" fmla="+- 0 1970 1150"/>
                  <a:gd name="T43" fmla="*/ 1970 h 1187"/>
                  <a:gd name="T44" fmla="+- 0 1963 1066"/>
                  <a:gd name="T45" fmla="*/ T44 w 964"/>
                  <a:gd name="T46" fmla="+- 0 1949 1150"/>
                  <a:gd name="T47" fmla="*/ 1949 h 1187"/>
                  <a:gd name="T48" fmla="+- 0 1964 1066"/>
                  <a:gd name="T49" fmla="*/ T48 w 964"/>
                  <a:gd name="T50" fmla="+- 0 1924 1150"/>
                  <a:gd name="T51" fmla="*/ 1924 h 1187"/>
                  <a:gd name="T52" fmla="+- 0 1955 1066"/>
                  <a:gd name="T53" fmla="*/ T52 w 964"/>
                  <a:gd name="T54" fmla="+- 0 1908 1150"/>
                  <a:gd name="T55" fmla="*/ 1908 h 1187"/>
                  <a:gd name="T56" fmla="+- 0 1976 1066"/>
                  <a:gd name="T57" fmla="*/ T56 w 964"/>
                  <a:gd name="T58" fmla="+- 0 1866 1150"/>
                  <a:gd name="T59" fmla="*/ 1866 h 1187"/>
                  <a:gd name="T60" fmla="+- 0 1976 1066"/>
                  <a:gd name="T61" fmla="*/ T60 w 964"/>
                  <a:gd name="T62" fmla="+- 0 1854 1150"/>
                  <a:gd name="T63" fmla="*/ 1854 h 1187"/>
                  <a:gd name="T64" fmla="+- 0 1961 1066"/>
                  <a:gd name="T65" fmla="*/ T64 w 964"/>
                  <a:gd name="T66" fmla="+- 0 1822 1150"/>
                  <a:gd name="T67" fmla="*/ 1822 h 1187"/>
                  <a:gd name="T68" fmla="+- 0 1960 1066"/>
                  <a:gd name="T69" fmla="*/ T68 w 964"/>
                  <a:gd name="T70" fmla="+- 0 1811 1150"/>
                  <a:gd name="T71" fmla="*/ 1811 h 1187"/>
                  <a:gd name="T72" fmla="+- 0 1963 1066"/>
                  <a:gd name="T73" fmla="*/ T72 w 964"/>
                  <a:gd name="T74" fmla="+- 0 1808 1150"/>
                  <a:gd name="T75" fmla="*/ 1808 h 1187"/>
                  <a:gd name="T76" fmla="+- 0 2004 1066"/>
                  <a:gd name="T77" fmla="*/ T76 w 964"/>
                  <a:gd name="T78" fmla="+- 0 1789 1150"/>
                  <a:gd name="T79" fmla="*/ 1789 h 1187"/>
                  <a:gd name="T80" fmla="+- 0 2029 1066"/>
                  <a:gd name="T81" fmla="*/ T80 w 964"/>
                  <a:gd name="T82" fmla="+- 0 1750 1150"/>
                  <a:gd name="T83" fmla="*/ 1750 h 1187"/>
                  <a:gd name="T84" fmla="+- 0 2023 1066"/>
                  <a:gd name="T85" fmla="*/ T84 w 964"/>
                  <a:gd name="T86" fmla="+- 0 1722 1150"/>
                  <a:gd name="T87" fmla="*/ 1722 h 1187"/>
                  <a:gd name="T88" fmla="+- 0 2014 1066"/>
                  <a:gd name="T89" fmla="*/ T88 w 964"/>
                  <a:gd name="T90" fmla="+- 0 1710 1150"/>
                  <a:gd name="T91" fmla="*/ 1710 h 1187"/>
                  <a:gd name="T92" fmla="+- 0 2013 1066"/>
                  <a:gd name="T93" fmla="*/ T92 w 964"/>
                  <a:gd name="T94" fmla="+- 0 1709 1150"/>
                  <a:gd name="T95" fmla="*/ 1709 h 1187"/>
                  <a:gd name="T96" fmla="+- 0 1962 1066"/>
                  <a:gd name="T97" fmla="*/ T96 w 964"/>
                  <a:gd name="T98" fmla="+- 0 1655 1150"/>
                  <a:gd name="T99" fmla="*/ 1655 h 1187"/>
                  <a:gd name="T100" fmla="+- 0 1923 1066"/>
                  <a:gd name="T101" fmla="*/ T100 w 964"/>
                  <a:gd name="T102" fmla="+- 0 1600 1150"/>
                  <a:gd name="T103" fmla="*/ 1600 h 1187"/>
                  <a:gd name="T104" fmla="+- 0 1927 1066"/>
                  <a:gd name="T105" fmla="*/ T104 w 964"/>
                  <a:gd name="T106" fmla="+- 0 1568 1150"/>
                  <a:gd name="T107" fmla="*/ 1568 h 1187"/>
                  <a:gd name="T108" fmla="+- 0 1932 1066"/>
                  <a:gd name="T109" fmla="*/ T108 w 964"/>
                  <a:gd name="T110" fmla="+- 0 1526 1150"/>
                  <a:gd name="T111" fmla="*/ 1526 h 1187"/>
                  <a:gd name="T112" fmla="+- 0 1932 1066"/>
                  <a:gd name="T113" fmla="*/ T112 w 964"/>
                  <a:gd name="T114" fmla="+- 0 1490 1150"/>
                  <a:gd name="T115" fmla="*/ 1490 h 1187"/>
                  <a:gd name="T116" fmla="+- 0 1841 1066"/>
                  <a:gd name="T117" fmla="*/ T116 w 964"/>
                  <a:gd name="T118" fmla="+- 0 1275 1150"/>
                  <a:gd name="T119" fmla="*/ 1275 h 1187"/>
                  <a:gd name="T120" fmla="+- 0 1727 1066"/>
                  <a:gd name="T121" fmla="*/ T120 w 964"/>
                  <a:gd name="T122" fmla="+- 0 1195 1150"/>
                  <a:gd name="T123" fmla="*/ 1195 h 1187"/>
                  <a:gd name="T124" fmla="+- 0 1573 1066"/>
                  <a:gd name="T125" fmla="*/ T124 w 964"/>
                  <a:gd name="T126" fmla="+- 0 1155 1150"/>
                  <a:gd name="T127" fmla="*/ 1155 h 1187"/>
                  <a:gd name="T128" fmla="+- 0 1392 1066"/>
                  <a:gd name="T129" fmla="*/ T128 w 964"/>
                  <a:gd name="T130" fmla="+- 0 1157 1150"/>
                  <a:gd name="T131" fmla="*/ 1157 h 1187"/>
                  <a:gd name="T132" fmla="+- 0 1242 1066"/>
                  <a:gd name="T133" fmla="*/ T132 w 964"/>
                  <a:gd name="T134" fmla="+- 0 1212 1150"/>
                  <a:gd name="T135" fmla="*/ 1212 h 1187"/>
                  <a:gd name="T136" fmla="+- 0 1115 1066"/>
                  <a:gd name="T137" fmla="*/ T136 w 964"/>
                  <a:gd name="T138" fmla="+- 0 1355 1150"/>
                  <a:gd name="T139" fmla="*/ 1355 h 1187"/>
                  <a:gd name="T140" fmla="+- 0 1068 1066"/>
                  <a:gd name="T141" fmla="*/ T140 w 964"/>
                  <a:gd name="T142" fmla="+- 0 1522 1150"/>
                  <a:gd name="T143" fmla="*/ 1522 h 1187"/>
                  <a:gd name="T144" fmla="+- 0 1070 1066"/>
                  <a:gd name="T145" fmla="*/ T144 w 964"/>
                  <a:gd name="T146" fmla="+- 0 1626 1150"/>
                  <a:gd name="T147" fmla="*/ 1626 h 1187"/>
                  <a:gd name="T148" fmla="+- 0 1124 1066"/>
                  <a:gd name="T149" fmla="*/ T148 w 964"/>
                  <a:gd name="T150" fmla="+- 0 1799 1150"/>
                  <a:gd name="T151" fmla="*/ 1799 h 1187"/>
                  <a:gd name="T152" fmla="+- 0 1202 1066"/>
                  <a:gd name="T153" fmla="*/ T152 w 964"/>
                  <a:gd name="T154" fmla="+- 0 1928 1150"/>
                  <a:gd name="T155" fmla="*/ 1928 h 1187"/>
                  <a:gd name="T156" fmla="+- 0 1257 1066"/>
                  <a:gd name="T157" fmla="*/ T156 w 964"/>
                  <a:gd name="T158" fmla="+- 0 2031 1150"/>
                  <a:gd name="T159" fmla="*/ 2031 h 1187"/>
                  <a:gd name="T160" fmla="+- 0 1268 1066"/>
                  <a:gd name="T161" fmla="*/ T160 w 964"/>
                  <a:gd name="T162" fmla="+- 0 2110 1150"/>
                  <a:gd name="T163" fmla="*/ 2110 h 1187"/>
                  <a:gd name="T164" fmla="+- 0 1233 1066"/>
                  <a:gd name="T165" fmla="*/ T164 w 964"/>
                  <a:gd name="T166" fmla="+- 0 2235 1150"/>
                  <a:gd name="T167" fmla="*/ 2235 h 11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64" h="1187">
                    <a:moveTo>
                      <a:pt x="602" y="1187"/>
                    </a:moveTo>
                    <a:lnTo>
                      <a:pt x="600" y="1161"/>
                    </a:lnTo>
                    <a:lnTo>
                      <a:pt x="598" y="1102"/>
                    </a:lnTo>
                    <a:lnTo>
                      <a:pt x="608" y="1031"/>
                    </a:lnTo>
                    <a:lnTo>
                      <a:pt x="639" y="972"/>
                    </a:lnTo>
                    <a:lnTo>
                      <a:pt x="643" y="969"/>
                    </a:lnTo>
                    <a:lnTo>
                      <a:pt x="654" y="963"/>
                    </a:lnTo>
                    <a:lnTo>
                      <a:pt x="674" y="961"/>
                    </a:lnTo>
                    <a:lnTo>
                      <a:pt x="703" y="966"/>
                    </a:lnTo>
                    <a:lnTo>
                      <a:pt x="709" y="967"/>
                    </a:lnTo>
                    <a:lnTo>
                      <a:pt x="721" y="970"/>
                    </a:lnTo>
                    <a:lnTo>
                      <a:pt x="740" y="973"/>
                    </a:lnTo>
                    <a:lnTo>
                      <a:pt x="763" y="973"/>
                    </a:lnTo>
                    <a:lnTo>
                      <a:pt x="792" y="970"/>
                    </a:lnTo>
                    <a:lnTo>
                      <a:pt x="854" y="940"/>
                    </a:lnTo>
                    <a:lnTo>
                      <a:pt x="871" y="888"/>
                    </a:lnTo>
                    <a:lnTo>
                      <a:pt x="870" y="860"/>
                    </a:lnTo>
                    <a:lnTo>
                      <a:pt x="870" y="843"/>
                    </a:lnTo>
                    <a:lnTo>
                      <a:pt x="872" y="834"/>
                    </a:lnTo>
                    <a:lnTo>
                      <a:pt x="875" y="830"/>
                    </a:lnTo>
                    <a:lnTo>
                      <a:pt x="879" y="826"/>
                    </a:lnTo>
                    <a:lnTo>
                      <a:pt x="886" y="820"/>
                    </a:lnTo>
                    <a:lnTo>
                      <a:pt x="892" y="811"/>
                    </a:lnTo>
                    <a:lnTo>
                      <a:pt x="897" y="799"/>
                    </a:lnTo>
                    <a:lnTo>
                      <a:pt x="899" y="784"/>
                    </a:lnTo>
                    <a:lnTo>
                      <a:pt x="898" y="774"/>
                    </a:lnTo>
                    <a:lnTo>
                      <a:pt x="894" y="765"/>
                    </a:lnTo>
                    <a:lnTo>
                      <a:pt x="889" y="758"/>
                    </a:lnTo>
                    <a:lnTo>
                      <a:pt x="890" y="757"/>
                    </a:lnTo>
                    <a:lnTo>
                      <a:pt x="910" y="716"/>
                    </a:lnTo>
                    <a:lnTo>
                      <a:pt x="911" y="713"/>
                    </a:lnTo>
                    <a:lnTo>
                      <a:pt x="910" y="704"/>
                    </a:lnTo>
                    <a:lnTo>
                      <a:pt x="906" y="690"/>
                    </a:lnTo>
                    <a:lnTo>
                      <a:pt x="895" y="672"/>
                    </a:lnTo>
                    <a:lnTo>
                      <a:pt x="894" y="666"/>
                    </a:lnTo>
                    <a:lnTo>
                      <a:pt x="894" y="661"/>
                    </a:lnTo>
                    <a:lnTo>
                      <a:pt x="896" y="659"/>
                    </a:lnTo>
                    <a:lnTo>
                      <a:pt x="897" y="658"/>
                    </a:lnTo>
                    <a:lnTo>
                      <a:pt x="916" y="650"/>
                    </a:lnTo>
                    <a:lnTo>
                      <a:pt x="938" y="639"/>
                    </a:lnTo>
                    <a:lnTo>
                      <a:pt x="956" y="622"/>
                    </a:lnTo>
                    <a:lnTo>
                      <a:pt x="963" y="600"/>
                    </a:lnTo>
                    <a:lnTo>
                      <a:pt x="961" y="584"/>
                    </a:lnTo>
                    <a:lnTo>
                      <a:pt x="957" y="572"/>
                    </a:lnTo>
                    <a:lnTo>
                      <a:pt x="952" y="565"/>
                    </a:lnTo>
                    <a:lnTo>
                      <a:pt x="948" y="560"/>
                    </a:lnTo>
                    <a:lnTo>
                      <a:pt x="947" y="559"/>
                    </a:lnTo>
                    <a:lnTo>
                      <a:pt x="942" y="554"/>
                    </a:lnTo>
                    <a:lnTo>
                      <a:pt x="896" y="505"/>
                    </a:lnTo>
                    <a:lnTo>
                      <a:pt x="870" y="471"/>
                    </a:lnTo>
                    <a:lnTo>
                      <a:pt x="857" y="450"/>
                    </a:lnTo>
                    <a:lnTo>
                      <a:pt x="854" y="439"/>
                    </a:lnTo>
                    <a:lnTo>
                      <a:pt x="861" y="418"/>
                    </a:lnTo>
                    <a:lnTo>
                      <a:pt x="864" y="395"/>
                    </a:lnTo>
                    <a:lnTo>
                      <a:pt x="866" y="376"/>
                    </a:lnTo>
                    <a:lnTo>
                      <a:pt x="866" y="365"/>
                    </a:lnTo>
                    <a:lnTo>
                      <a:pt x="866" y="340"/>
                    </a:lnTo>
                    <a:lnTo>
                      <a:pt x="830" y="206"/>
                    </a:lnTo>
                    <a:lnTo>
                      <a:pt x="775" y="125"/>
                    </a:lnTo>
                    <a:lnTo>
                      <a:pt x="723" y="80"/>
                    </a:lnTo>
                    <a:lnTo>
                      <a:pt x="661" y="45"/>
                    </a:lnTo>
                    <a:lnTo>
                      <a:pt x="589" y="20"/>
                    </a:lnTo>
                    <a:lnTo>
                      <a:pt x="507" y="5"/>
                    </a:lnTo>
                    <a:lnTo>
                      <a:pt x="416" y="0"/>
                    </a:lnTo>
                    <a:lnTo>
                      <a:pt x="326" y="7"/>
                    </a:lnTo>
                    <a:lnTo>
                      <a:pt x="246" y="28"/>
                    </a:lnTo>
                    <a:lnTo>
                      <a:pt x="176" y="62"/>
                    </a:lnTo>
                    <a:lnTo>
                      <a:pt x="117" y="110"/>
                    </a:lnTo>
                    <a:lnTo>
                      <a:pt x="49" y="205"/>
                    </a:lnTo>
                    <a:lnTo>
                      <a:pt x="15" y="299"/>
                    </a:lnTo>
                    <a:lnTo>
                      <a:pt x="2" y="372"/>
                    </a:lnTo>
                    <a:lnTo>
                      <a:pt x="0" y="424"/>
                    </a:lnTo>
                    <a:lnTo>
                      <a:pt x="4" y="476"/>
                    </a:lnTo>
                    <a:lnTo>
                      <a:pt x="21" y="552"/>
                    </a:lnTo>
                    <a:lnTo>
                      <a:pt x="58" y="649"/>
                    </a:lnTo>
                    <a:lnTo>
                      <a:pt x="123" y="760"/>
                    </a:lnTo>
                    <a:lnTo>
                      <a:pt x="136" y="778"/>
                    </a:lnTo>
                    <a:lnTo>
                      <a:pt x="163" y="823"/>
                    </a:lnTo>
                    <a:lnTo>
                      <a:pt x="191" y="881"/>
                    </a:lnTo>
                    <a:lnTo>
                      <a:pt x="203" y="941"/>
                    </a:lnTo>
                    <a:lnTo>
                      <a:pt x="202" y="960"/>
                    </a:lnTo>
                    <a:lnTo>
                      <a:pt x="193" y="1009"/>
                    </a:lnTo>
                    <a:lnTo>
                      <a:pt x="167" y="1085"/>
                    </a:lnTo>
                    <a:lnTo>
                      <a:pt x="116" y="1181"/>
                    </a:lnTo>
                  </a:path>
                </a:pathLst>
              </a:custGeom>
              <a:noFill/>
              <a:ln w="20498">
                <a:solidFill>
                  <a:srgbClr val="6BC8C2"/>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latin typeface="Georgia" panose="02040502050405020303" pitchFamily="18" charset="0"/>
                </a:endParaRPr>
              </a:p>
            </p:txBody>
          </p:sp>
          <p:sp>
            <p:nvSpPr>
              <p:cNvPr id="54" name="Freeform 11">
                <a:extLst>
                  <a:ext uri="{FF2B5EF4-FFF2-40B4-BE49-F238E27FC236}">
                    <a16:creationId xmlns:a16="http://schemas.microsoft.com/office/drawing/2014/main" id="{DFC1154B-B08D-47F5-8E6C-B1529F34B768}"/>
                  </a:ext>
                </a:extLst>
              </p:cNvPr>
              <p:cNvSpPr>
                <a:spLocks/>
              </p:cNvSpPr>
              <p:nvPr/>
            </p:nvSpPr>
            <p:spPr bwMode="auto">
              <a:xfrm>
                <a:off x="838" y="1150"/>
                <a:ext cx="964" cy="1187"/>
              </a:xfrm>
              <a:custGeom>
                <a:avLst/>
                <a:gdLst>
                  <a:gd name="T0" fmla="+- 0 1165 838"/>
                  <a:gd name="T1" fmla="*/ T0 w 964"/>
                  <a:gd name="T2" fmla="+- 0 1157 1150"/>
                  <a:gd name="T3" fmla="*/ 1157 h 1187"/>
                  <a:gd name="T4" fmla="+- 0 1015 838"/>
                  <a:gd name="T5" fmla="*/ T4 w 964"/>
                  <a:gd name="T6" fmla="+- 0 1212 1150"/>
                  <a:gd name="T7" fmla="*/ 1212 h 1187"/>
                  <a:gd name="T8" fmla="+- 0 888 838"/>
                  <a:gd name="T9" fmla="*/ T8 w 964"/>
                  <a:gd name="T10" fmla="+- 0 1355 1150"/>
                  <a:gd name="T11" fmla="*/ 1355 h 1187"/>
                  <a:gd name="T12" fmla="+- 0 840 838"/>
                  <a:gd name="T13" fmla="*/ T12 w 964"/>
                  <a:gd name="T14" fmla="+- 0 1522 1150"/>
                  <a:gd name="T15" fmla="*/ 1522 h 1187"/>
                  <a:gd name="T16" fmla="+- 0 843 838"/>
                  <a:gd name="T17" fmla="*/ T16 w 964"/>
                  <a:gd name="T18" fmla="+- 0 1626 1150"/>
                  <a:gd name="T19" fmla="*/ 1626 h 1187"/>
                  <a:gd name="T20" fmla="+- 0 897 838"/>
                  <a:gd name="T21" fmla="*/ T20 w 964"/>
                  <a:gd name="T22" fmla="+- 0 1799 1150"/>
                  <a:gd name="T23" fmla="*/ 1799 h 1187"/>
                  <a:gd name="T24" fmla="+- 0 974 838"/>
                  <a:gd name="T25" fmla="*/ T24 w 964"/>
                  <a:gd name="T26" fmla="+- 0 1928 1150"/>
                  <a:gd name="T27" fmla="*/ 1928 h 1187"/>
                  <a:gd name="T28" fmla="+- 0 1029 838"/>
                  <a:gd name="T29" fmla="*/ T28 w 964"/>
                  <a:gd name="T30" fmla="+- 0 2031 1150"/>
                  <a:gd name="T31" fmla="*/ 2031 h 1187"/>
                  <a:gd name="T32" fmla="+- 0 1041 838"/>
                  <a:gd name="T33" fmla="*/ T32 w 964"/>
                  <a:gd name="T34" fmla="+- 0 2110 1150"/>
                  <a:gd name="T35" fmla="*/ 2110 h 1187"/>
                  <a:gd name="T36" fmla="+- 0 1005 838"/>
                  <a:gd name="T37" fmla="*/ T36 w 964"/>
                  <a:gd name="T38" fmla="+- 0 2235 1150"/>
                  <a:gd name="T39" fmla="*/ 2235 h 1187"/>
                  <a:gd name="T40" fmla="+- 0 1441 838"/>
                  <a:gd name="T41" fmla="*/ T40 w 964"/>
                  <a:gd name="T42" fmla="+- 0 2337 1150"/>
                  <a:gd name="T43" fmla="*/ 2337 h 1187"/>
                  <a:gd name="T44" fmla="+- 0 1437 838"/>
                  <a:gd name="T45" fmla="*/ T44 w 964"/>
                  <a:gd name="T46" fmla="+- 0 2252 1150"/>
                  <a:gd name="T47" fmla="*/ 2252 h 1187"/>
                  <a:gd name="T48" fmla="+- 0 1477 838"/>
                  <a:gd name="T49" fmla="*/ T48 w 964"/>
                  <a:gd name="T50" fmla="+- 0 2122 1150"/>
                  <a:gd name="T51" fmla="*/ 2122 h 1187"/>
                  <a:gd name="T52" fmla="+- 0 1493 838"/>
                  <a:gd name="T53" fmla="*/ T52 w 964"/>
                  <a:gd name="T54" fmla="+- 0 2113 1150"/>
                  <a:gd name="T55" fmla="*/ 2113 h 1187"/>
                  <a:gd name="T56" fmla="+- 0 1542 838"/>
                  <a:gd name="T57" fmla="*/ T56 w 964"/>
                  <a:gd name="T58" fmla="+- 0 2116 1150"/>
                  <a:gd name="T59" fmla="*/ 2116 h 1187"/>
                  <a:gd name="T60" fmla="+- 0 1560 838"/>
                  <a:gd name="T61" fmla="*/ T60 w 964"/>
                  <a:gd name="T62" fmla="+- 0 2120 1150"/>
                  <a:gd name="T63" fmla="*/ 2120 h 1187"/>
                  <a:gd name="T64" fmla="+- 0 1602 838"/>
                  <a:gd name="T65" fmla="*/ T64 w 964"/>
                  <a:gd name="T66" fmla="+- 0 2123 1150"/>
                  <a:gd name="T67" fmla="*/ 2123 h 1187"/>
                  <a:gd name="T68" fmla="+- 0 1693 838"/>
                  <a:gd name="T69" fmla="*/ T68 w 964"/>
                  <a:gd name="T70" fmla="+- 0 2090 1150"/>
                  <a:gd name="T71" fmla="*/ 2090 h 1187"/>
                  <a:gd name="T72" fmla="+- 0 1708 838"/>
                  <a:gd name="T73" fmla="*/ T72 w 964"/>
                  <a:gd name="T74" fmla="+- 0 2010 1150"/>
                  <a:gd name="T75" fmla="*/ 2010 h 1187"/>
                  <a:gd name="T76" fmla="+- 0 1711 838"/>
                  <a:gd name="T77" fmla="*/ T76 w 964"/>
                  <a:gd name="T78" fmla="+- 0 1984 1150"/>
                  <a:gd name="T79" fmla="*/ 1984 h 1187"/>
                  <a:gd name="T80" fmla="+- 0 1724 838"/>
                  <a:gd name="T81" fmla="*/ T80 w 964"/>
                  <a:gd name="T82" fmla="+- 0 1970 1150"/>
                  <a:gd name="T83" fmla="*/ 1970 h 1187"/>
                  <a:gd name="T84" fmla="+- 0 1736 838"/>
                  <a:gd name="T85" fmla="*/ T84 w 964"/>
                  <a:gd name="T86" fmla="+- 0 1949 1150"/>
                  <a:gd name="T87" fmla="*/ 1949 h 1187"/>
                  <a:gd name="T88" fmla="+- 0 1737 838"/>
                  <a:gd name="T89" fmla="*/ T88 w 964"/>
                  <a:gd name="T90" fmla="+- 0 1924 1150"/>
                  <a:gd name="T91" fmla="*/ 1924 h 1187"/>
                  <a:gd name="T92" fmla="+- 0 1728 838"/>
                  <a:gd name="T93" fmla="*/ T92 w 964"/>
                  <a:gd name="T94" fmla="+- 0 1908 1150"/>
                  <a:gd name="T95" fmla="*/ 1908 h 1187"/>
                  <a:gd name="T96" fmla="+- 0 1738 838"/>
                  <a:gd name="T97" fmla="*/ T96 w 964"/>
                  <a:gd name="T98" fmla="+- 0 1898 1150"/>
                  <a:gd name="T99" fmla="*/ 1898 h 1187"/>
                  <a:gd name="T100" fmla="+- 0 1747 838"/>
                  <a:gd name="T101" fmla="*/ T100 w 964"/>
                  <a:gd name="T102" fmla="+- 0 1879 1150"/>
                  <a:gd name="T103" fmla="*/ 1879 h 1187"/>
                  <a:gd name="T104" fmla="+- 0 1749 838"/>
                  <a:gd name="T105" fmla="*/ T104 w 964"/>
                  <a:gd name="T106" fmla="+- 0 1854 1150"/>
                  <a:gd name="T107" fmla="*/ 1854 h 1187"/>
                  <a:gd name="T108" fmla="+- 0 1734 838"/>
                  <a:gd name="T109" fmla="*/ T108 w 964"/>
                  <a:gd name="T110" fmla="+- 0 1822 1150"/>
                  <a:gd name="T111" fmla="*/ 1822 h 1187"/>
                  <a:gd name="T112" fmla="+- 0 1732 838"/>
                  <a:gd name="T113" fmla="*/ T112 w 964"/>
                  <a:gd name="T114" fmla="+- 0 1811 1150"/>
                  <a:gd name="T115" fmla="*/ 1811 h 1187"/>
                  <a:gd name="T116" fmla="+- 0 1755 838"/>
                  <a:gd name="T117" fmla="*/ T116 w 964"/>
                  <a:gd name="T118" fmla="+- 0 1800 1150"/>
                  <a:gd name="T119" fmla="*/ 1800 h 1187"/>
                  <a:gd name="T120" fmla="+- 0 1794 838"/>
                  <a:gd name="T121" fmla="*/ T120 w 964"/>
                  <a:gd name="T122" fmla="+- 0 1772 1150"/>
                  <a:gd name="T123" fmla="*/ 1772 h 1187"/>
                  <a:gd name="T124" fmla="+- 0 1800 838"/>
                  <a:gd name="T125" fmla="*/ T124 w 964"/>
                  <a:gd name="T126" fmla="+- 0 1734 1150"/>
                  <a:gd name="T127" fmla="*/ 1734 h 1187"/>
                  <a:gd name="T128" fmla="+- 0 1791 838"/>
                  <a:gd name="T129" fmla="*/ T128 w 964"/>
                  <a:gd name="T130" fmla="+- 0 1715 1150"/>
                  <a:gd name="T131" fmla="*/ 1715 h 1187"/>
                  <a:gd name="T132" fmla="+- 0 1708 838"/>
                  <a:gd name="T133" fmla="*/ T132 w 964"/>
                  <a:gd name="T134" fmla="+- 0 1621 1150"/>
                  <a:gd name="T135" fmla="*/ 1621 h 1187"/>
                  <a:gd name="T136" fmla="+- 0 1693 838"/>
                  <a:gd name="T137" fmla="*/ T136 w 964"/>
                  <a:gd name="T138" fmla="+- 0 1589 1150"/>
                  <a:gd name="T139" fmla="*/ 1589 h 1187"/>
                  <a:gd name="T140" fmla="+- 0 1703 838"/>
                  <a:gd name="T141" fmla="*/ T140 w 964"/>
                  <a:gd name="T142" fmla="+- 0 1545 1150"/>
                  <a:gd name="T143" fmla="*/ 1545 h 1187"/>
                  <a:gd name="T144" fmla="+- 0 1705 838"/>
                  <a:gd name="T145" fmla="*/ T144 w 964"/>
                  <a:gd name="T146" fmla="+- 0 1515 1150"/>
                  <a:gd name="T147" fmla="*/ 1515 h 1187"/>
                  <a:gd name="T148" fmla="+- 0 1669 838"/>
                  <a:gd name="T149" fmla="*/ T148 w 964"/>
                  <a:gd name="T150" fmla="+- 0 1356 1150"/>
                  <a:gd name="T151" fmla="*/ 1356 h 1187"/>
                  <a:gd name="T152" fmla="+- 0 1561 838"/>
                  <a:gd name="T153" fmla="*/ T152 w 964"/>
                  <a:gd name="T154" fmla="+- 0 1230 1150"/>
                  <a:gd name="T155" fmla="*/ 1230 h 1187"/>
                  <a:gd name="T156" fmla="+- 0 1428 838"/>
                  <a:gd name="T157" fmla="*/ T156 w 964"/>
                  <a:gd name="T158" fmla="+- 0 1170 1150"/>
                  <a:gd name="T159" fmla="*/ 1170 h 1187"/>
                  <a:gd name="T160" fmla="+- 0 1255 838"/>
                  <a:gd name="T161" fmla="*/ T160 w 964"/>
                  <a:gd name="T162" fmla="+- 0 1150 1150"/>
                  <a:gd name="T163" fmla="*/ 1150 h 11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964" h="1187">
                    <a:moveTo>
                      <a:pt x="417" y="0"/>
                    </a:moveTo>
                    <a:lnTo>
                      <a:pt x="327" y="7"/>
                    </a:lnTo>
                    <a:lnTo>
                      <a:pt x="247" y="28"/>
                    </a:lnTo>
                    <a:lnTo>
                      <a:pt x="177" y="62"/>
                    </a:lnTo>
                    <a:lnTo>
                      <a:pt x="118" y="110"/>
                    </a:lnTo>
                    <a:lnTo>
                      <a:pt x="50" y="205"/>
                    </a:lnTo>
                    <a:lnTo>
                      <a:pt x="15" y="299"/>
                    </a:lnTo>
                    <a:lnTo>
                      <a:pt x="2" y="372"/>
                    </a:lnTo>
                    <a:lnTo>
                      <a:pt x="0" y="424"/>
                    </a:lnTo>
                    <a:lnTo>
                      <a:pt x="5" y="476"/>
                    </a:lnTo>
                    <a:lnTo>
                      <a:pt x="22" y="552"/>
                    </a:lnTo>
                    <a:lnTo>
                      <a:pt x="59" y="649"/>
                    </a:lnTo>
                    <a:lnTo>
                      <a:pt x="123" y="760"/>
                    </a:lnTo>
                    <a:lnTo>
                      <a:pt x="136" y="778"/>
                    </a:lnTo>
                    <a:lnTo>
                      <a:pt x="164" y="823"/>
                    </a:lnTo>
                    <a:lnTo>
                      <a:pt x="191" y="881"/>
                    </a:lnTo>
                    <a:lnTo>
                      <a:pt x="204" y="941"/>
                    </a:lnTo>
                    <a:lnTo>
                      <a:pt x="203" y="960"/>
                    </a:lnTo>
                    <a:lnTo>
                      <a:pt x="193" y="1009"/>
                    </a:lnTo>
                    <a:lnTo>
                      <a:pt x="167" y="1085"/>
                    </a:lnTo>
                    <a:lnTo>
                      <a:pt x="117" y="1181"/>
                    </a:lnTo>
                    <a:lnTo>
                      <a:pt x="603" y="1187"/>
                    </a:lnTo>
                    <a:lnTo>
                      <a:pt x="600" y="1161"/>
                    </a:lnTo>
                    <a:lnTo>
                      <a:pt x="599" y="1102"/>
                    </a:lnTo>
                    <a:lnTo>
                      <a:pt x="608" y="1031"/>
                    </a:lnTo>
                    <a:lnTo>
                      <a:pt x="639" y="972"/>
                    </a:lnTo>
                    <a:lnTo>
                      <a:pt x="644" y="969"/>
                    </a:lnTo>
                    <a:lnTo>
                      <a:pt x="655" y="963"/>
                    </a:lnTo>
                    <a:lnTo>
                      <a:pt x="675" y="961"/>
                    </a:lnTo>
                    <a:lnTo>
                      <a:pt x="704" y="966"/>
                    </a:lnTo>
                    <a:lnTo>
                      <a:pt x="709" y="967"/>
                    </a:lnTo>
                    <a:lnTo>
                      <a:pt x="722" y="970"/>
                    </a:lnTo>
                    <a:lnTo>
                      <a:pt x="741" y="973"/>
                    </a:lnTo>
                    <a:lnTo>
                      <a:pt x="764" y="973"/>
                    </a:lnTo>
                    <a:lnTo>
                      <a:pt x="792" y="970"/>
                    </a:lnTo>
                    <a:lnTo>
                      <a:pt x="855" y="940"/>
                    </a:lnTo>
                    <a:lnTo>
                      <a:pt x="872" y="888"/>
                    </a:lnTo>
                    <a:lnTo>
                      <a:pt x="870" y="860"/>
                    </a:lnTo>
                    <a:lnTo>
                      <a:pt x="871" y="843"/>
                    </a:lnTo>
                    <a:lnTo>
                      <a:pt x="873" y="834"/>
                    </a:lnTo>
                    <a:lnTo>
                      <a:pt x="875" y="830"/>
                    </a:lnTo>
                    <a:lnTo>
                      <a:pt x="886" y="820"/>
                    </a:lnTo>
                    <a:lnTo>
                      <a:pt x="893" y="811"/>
                    </a:lnTo>
                    <a:lnTo>
                      <a:pt x="898" y="799"/>
                    </a:lnTo>
                    <a:lnTo>
                      <a:pt x="899" y="784"/>
                    </a:lnTo>
                    <a:lnTo>
                      <a:pt x="899" y="774"/>
                    </a:lnTo>
                    <a:lnTo>
                      <a:pt x="894" y="765"/>
                    </a:lnTo>
                    <a:lnTo>
                      <a:pt x="890" y="758"/>
                    </a:lnTo>
                    <a:lnTo>
                      <a:pt x="893" y="755"/>
                    </a:lnTo>
                    <a:lnTo>
                      <a:pt x="900" y="748"/>
                    </a:lnTo>
                    <a:lnTo>
                      <a:pt x="905" y="739"/>
                    </a:lnTo>
                    <a:lnTo>
                      <a:pt x="909" y="729"/>
                    </a:lnTo>
                    <a:lnTo>
                      <a:pt x="911" y="713"/>
                    </a:lnTo>
                    <a:lnTo>
                      <a:pt x="911" y="704"/>
                    </a:lnTo>
                    <a:lnTo>
                      <a:pt x="907" y="690"/>
                    </a:lnTo>
                    <a:lnTo>
                      <a:pt x="896" y="672"/>
                    </a:lnTo>
                    <a:lnTo>
                      <a:pt x="894" y="666"/>
                    </a:lnTo>
                    <a:lnTo>
                      <a:pt x="894" y="661"/>
                    </a:lnTo>
                    <a:lnTo>
                      <a:pt x="897" y="658"/>
                    </a:lnTo>
                    <a:lnTo>
                      <a:pt x="917" y="650"/>
                    </a:lnTo>
                    <a:lnTo>
                      <a:pt x="939" y="639"/>
                    </a:lnTo>
                    <a:lnTo>
                      <a:pt x="956" y="622"/>
                    </a:lnTo>
                    <a:lnTo>
                      <a:pt x="964" y="600"/>
                    </a:lnTo>
                    <a:lnTo>
                      <a:pt x="962" y="584"/>
                    </a:lnTo>
                    <a:lnTo>
                      <a:pt x="958" y="572"/>
                    </a:lnTo>
                    <a:lnTo>
                      <a:pt x="953" y="565"/>
                    </a:lnTo>
                    <a:lnTo>
                      <a:pt x="897" y="505"/>
                    </a:lnTo>
                    <a:lnTo>
                      <a:pt x="870" y="471"/>
                    </a:lnTo>
                    <a:lnTo>
                      <a:pt x="858" y="450"/>
                    </a:lnTo>
                    <a:lnTo>
                      <a:pt x="855" y="439"/>
                    </a:lnTo>
                    <a:lnTo>
                      <a:pt x="861" y="418"/>
                    </a:lnTo>
                    <a:lnTo>
                      <a:pt x="865" y="395"/>
                    </a:lnTo>
                    <a:lnTo>
                      <a:pt x="866" y="376"/>
                    </a:lnTo>
                    <a:lnTo>
                      <a:pt x="867" y="365"/>
                    </a:lnTo>
                    <a:lnTo>
                      <a:pt x="866" y="340"/>
                    </a:lnTo>
                    <a:lnTo>
                      <a:pt x="831" y="206"/>
                    </a:lnTo>
                    <a:lnTo>
                      <a:pt x="775" y="125"/>
                    </a:lnTo>
                    <a:lnTo>
                      <a:pt x="723" y="80"/>
                    </a:lnTo>
                    <a:lnTo>
                      <a:pt x="662" y="45"/>
                    </a:lnTo>
                    <a:lnTo>
                      <a:pt x="590" y="20"/>
                    </a:lnTo>
                    <a:lnTo>
                      <a:pt x="508" y="5"/>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latin typeface="Georgia" panose="02040502050405020303" pitchFamily="18" charset="0"/>
                </a:endParaRPr>
              </a:p>
            </p:txBody>
          </p:sp>
          <p:sp>
            <p:nvSpPr>
              <p:cNvPr id="55" name="Freeform 10">
                <a:extLst>
                  <a:ext uri="{FF2B5EF4-FFF2-40B4-BE49-F238E27FC236}">
                    <a16:creationId xmlns:a16="http://schemas.microsoft.com/office/drawing/2014/main" id="{5F7AF47E-E89F-4BA1-8C0B-8244F60F6782}"/>
                  </a:ext>
                </a:extLst>
              </p:cNvPr>
              <p:cNvSpPr>
                <a:spLocks/>
              </p:cNvSpPr>
              <p:nvPr/>
            </p:nvSpPr>
            <p:spPr bwMode="auto">
              <a:xfrm>
                <a:off x="838" y="1150"/>
                <a:ext cx="964" cy="1187"/>
              </a:xfrm>
              <a:custGeom>
                <a:avLst/>
                <a:gdLst>
                  <a:gd name="T0" fmla="+- 0 1438 838"/>
                  <a:gd name="T1" fmla="*/ T0 w 964"/>
                  <a:gd name="T2" fmla="+- 0 2311 1150"/>
                  <a:gd name="T3" fmla="*/ 2311 h 1187"/>
                  <a:gd name="T4" fmla="+- 0 1446 838"/>
                  <a:gd name="T5" fmla="*/ T4 w 964"/>
                  <a:gd name="T6" fmla="+- 0 2181 1150"/>
                  <a:gd name="T7" fmla="*/ 2181 h 1187"/>
                  <a:gd name="T8" fmla="+- 0 1482 838"/>
                  <a:gd name="T9" fmla="*/ T8 w 964"/>
                  <a:gd name="T10" fmla="+- 0 2119 1150"/>
                  <a:gd name="T11" fmla="*/ 2119 h 1187"/>
                  <a:gd name="T12" fmla="+- 0 1513 838"/>
                  <a:gd name="T13" fmla="*/ T12 w 964"/>
                  <a:gd name="T14" fmla="+- 0 2111 1150"/>
                  <a:gd name="T15" fmla="*/ 2111 h 1187"/>
                  <a:gd name="T16" fmla="+- 0 1547 838"/>
                  <a:gd name="T17" fmla="*/ T16 w 964"/>
                  <a:gd name="T18" fmla="+- 0 2117 1150"/>
                  <a:gd name="T19" fmla="*/ 2117 h 1187"/>
                  <a:gd name="T20" fmla="+- 0 1579 838"/>
                  <a:gd name="T21" fmla="*/ T20 w 964"/>
                  <a:gd name="T22" fmla="+- 0 2123 1150"/>
                  <a:gd name="T23" fmla="*/ 2123 h 1187"/>
                  <a:gd name="T24" fmla="+- 0 1630 838"/>
                  <a:gd name="T25" fmla="*/ T24 w 964"/>
                  <a:gd name="T26" fmla="+- 0 2120 1150"/>
                  <a:gd name="T27" fmla="*/ 2120 h 1187"/>
                  <a:gd name="T28" fmla="+- 0 1710 838"/>
                  <a:gd name="T29" fmla="*/ T28 w 964"/>
                  <a:gd name="T30" fmla="+- 0 2038 1150"/>
                  <a:gd name="T31" fmla="*/ 2038 h 1187"/>
                  <a:gd name="T32" fmla="+- 0 1709 838"/>
                  <a:gd name="T33" fmla="*/ T32 w 964"/>
                  <a:gd name="T34" fmla="+- 0 1993 1150"/>
                  <a:gd name="T35" fmla="*/ 1993 h 1187"/>
                  <a:gd name="T36" fmla="+- 0 1713 838"/>
                  <a:gd name="T37" fmla="*/ T36 w 964"/>
                  <a:gd name="T38" fmla="+- 0 1980 1150"/>
                  <a:gd name="T39" fmla="*/ 1980 h 1187"/>
                  <a:gd name="T40" fmla="+- 0 1724 838"/>
                  <a:gd name="T41" fmla="*/ T40 w 964"/>
                  <a:gd name="T42" fmla="+- 0 1970 1150"/>
                  <a:gd name="T43" fmla="*/ 1970 h 1187"/>
                  <a:gd name="T44" fmla="+- 0 1736 838"/>
                  <a:gd name="T45" fmla="*/ T44 w 964"/>
                  <a:gd name="T46" fmla="+- 0 1949 1150"/>
                  <a:gd name="T47" fmla="*/ 1949 h 1187"/>
                  <a:gd name="T48" fmla="+- 0 1737 838"/>
                  <a:gd name="T49" fmla="*/ T48 w 964"/>
                  <a:gd name="T50" fmla="+- 0 1924 1150"/>
                  <a:gd name="T51" fmla="*/ 1924 h 1187"/>
                  <a:gd name="T52" fmla="+- 0 1728 838"/>
                  <a:gd name="T53" fmla="*/ T52 w 964"/>
                  <a:gd name="T54" fmla="+- 0 1908 1150"/>
                  <a:gd name="T55" fmla="*/ 1908 h 1187"/>
                  <a:gd name="T56" fmla="+- 0 1749 838"/>
                  <a:gd name="T57" fmla="*/ T56 w 964"/>
                  <a:gd name="T58" fmla="+- 0 1866 1150"/>
                  <a:gd name="T59" fmla="*/ 1866 h 1187"/>
                  <a:gd name="T60" fmla="+- 0 1749 838"/>
                  <a:gd name="T61" fmla="*/ T60 w 964"/>
                  <a:gd name="T62" fmla="+- 0 1854 1150"/>
                  <a:gd name="T63" fmla="*/ 1854 h 1187"/>
                  <a:gd name="T64" fmla="+- 0 1734 838"/>
                  <a:gd name="T65" fmla="*/ T64 w 964"/>
                  <a:gd name="T66" fmla="+- 0 1822 1150"/>
                  <a:gd name="T67" fmla="*/ 1822 h 1187"/>
                  <a:gd name="T68" fmla="+- 0 1732 838"/>
                  <a:gd name="T69" fmla="*/ T68 w 964"/>
                  <a:gd name="T70" fmla="+- 0 1811 1150"/>
                  <a:gd name="T71" fmla="*/ 1811 h 1187"/>
                  <a:gd name="T72" fmla="+- 0 1735 838"/>
                  <a:gd name="T73" fmla="*/ T72 w 964"/>
                  <a:gd name="T74" fmla="+- 0 1808 1150"/>
                  <a:gd name="T75" fmla="*/ 1808 h 1187"/>
                  <a:gd name="T76" fmla="+- 0 1777 838"/>
                  <a:gd name="T77" fmla="*/ T76 w 964"/>
                  <a:gd name="T78" fmla="+- 0 1789 1150"/>
                  <a:gd name="T79" fmla="*/ 1789 h 1187"/>
                  <a:gd name="T80" fmla="+- 0 1802 838"/>
                  <a:gd name="T81" fmla="*/ T80 w 964"/>
                  <a:gd name="T82" fmla="+- 0 1750 1150"/>
                  <a:gd name="T83" fmla="*/ 1750 h 1187"/>
                  <a:gd name="T84" fmla="+- 0 1796 838"/>
                  <a:gd name="T85" fmla="*/ T84 w 964"/>
                  <a:gd name="T86" fmla="+- 0 1722 1150"/>
                  <a:gd name="T87" fmla="*/ 1722 h 1187"/>
                  <a:gd name="T88" fmla="+- 0 1787 838"/>
                  <a:gd name="T89" fmla="*/ T88 w 964"/>
                  <a:gd name="T90" fmla="+- 0 1710 1150"/>
                  <a:gd name="T91" fmla="*/ 1710 h 1187"/>
                  <a:gd name="T92" fmla="+- 0 1786 838"/>
                  <a:gd name="T93" fmla="*/ T92 w 964"/>
                  <a:gd name="T94" fmla="+- 0 1709 1150"/>
                  <a:gd name="T95" fmla="*/ 1709 h 1187"/>
                  <a:gd name="T96" fmla="+- 0 1735 838"/>
                  <a:gd name="T97" fmla="*/ T96 w 964"/>
                  <a:gd name="T98" fmla="+- 0 1655 1150"/>
                  <a:gd name="T99" fmla="*/ 1655 h 1187"/>
                  <a:gd name="T100" fmla="+- 0 1696 838"/>
                  <a:gd name="T101" fmla="*/ T100 w 964"/>
                  <a:gd name="T102" fmla="+- 0 1600 1150"/>
                  <a:gd name="T103" fmla="*/ 1600 h 1187"/>
                  <a:gd name="T104" fmla="+- 0 1699 838"/>
                  <a:gd name="T105" fmla="*/ T104 w 964"/>
                  <a:gd name="T106" fmla="+- 0 1568 1150"/>
                  <a:gd name="T107" fmla="*/ 1568 h 1187"/>
                  <a:gd name="T108" fmla="+- 0 1704 838"/>
                  <a:gd name="T109" fmla="*/ T108 w 964"/>
                  <a:gd name="T110" fmla="+- 0 1526 1150"/>
                  <a:gd name="T111" fmla="*/ 1526 h 1187"/>
                  <a:gd name="T112" fmla="+- 0 1704 838"/>
                  <a:gd name="T113" fmla="*/ T112 w 964"/>
                  <a:gd name="T114" fmla="+- 0 1490 1150"/>
                  <a:gd name="T115" fmla="*/ 1490 h 1187"/>
                  <a:gd name="T116" fmla="+- 0 1613 838"/>
                  <a:gd name="T117" fmla="*/ T116 w 964"/>
                  <a:gd name="T118" fmla="+- 0 1275 1150"/>
                  <a:gd name="T119" fmla="*/ 1275 h 1187"/>
                  <a:gd name="T120" fmla="+- 0 1500 838"/>
                  <a:gd name="T121" fmla="*/ T120 w 964"/>
                  <a:gd name="T122" fmla="+- 0 1195 1150"/>
                  <a:gd name="T123" fmla="*/ 1195 h 1187"/>
                  <a:gd name="T124" fmla="+- 0 1346 838"/>
                  <a:gd name="T125" fmla="*/ T124 w 964"/>
                  <a:gd name="T126" fmla="+- 0 1155 1150"/>
                  <a:gd name="T127" fmla="*/ 1155 h 1187"/>
                  <a:gd name="T128" fmla="+- 0 1165 838"/>
                  <a:gd name="T129" fmla="*/ T128 w 964"/>
                  <a:gd name="T130" fmla="+- 0 1157 1150"/>
                  <a:gd name="T131" fmla="*/ 1157 h 1187"/>
                  <a:gd name="T132" fmla="+- 0 1015 838"/>
                  <a:gd name="T133" fmla="*/ T132 w 964"/>
                  <a:gd name="T134" fmla="+- 0 1212 1150"/>
                  <a:gd name="T135" fmla="*/ 1212 h 1187"/>
                  <a:gd name="T136" fmla="+- 0 888 838"/>
                  <a:gd name="T137" fmla="*/ T136 w 964"/>
                  <a:gd name="T138" fmla="+- 0 1355 1150"/>
                  <a:gd name="T139" fmla="*/ 1355 h 1187"/>
                  <a:gd name="T140" fmla="+- 0 840 838"/>
                  <a:gd name="T141" fmla="*/ T140 w 964"/>
                  <a:gd name="T142" fmla="+- 0 1522 1150"/>
                  <a:gd name="T143" fmla="*/ 1522 h 1187"/>
                  <a:gd name="T144" fmla="+- 0 843 838"/>
                  <a:gd name="T145" fmla="*/ T144 w 964"/>
                  <a:gd name="T146" fmla="+- 0 1626 1150"/>
                  <a:gd name="T147" fmla="*/ 1626 h 1187"/>
                  <a:gd name="T148" fmla="+- 0 897 838"/>
                  <a:gd name="T149" fmla="*/ T148 w 964"/>
                  <a:gd name="T150" fmla="+- 0 1799 1150"/>
                  <a:gd name="T151" fmla="*/ 1799 h 1187"/>
                  <a:gd name="T152" fmla="+- 0 974 838"/>
                  <a:gd name="T153" fmla="*/ T152 w 964"/>
                  <a:gd name="T154" fmla="+- 0 1928 1150"/>
                  <a:gd name="T155" fmla="*/ 1928 h 1187"/>
                  <a:gd name="T156" fmla="+- 0 1029 838"/>
                  <a:gd name="T157" fmla="*/ T156 w 964"/>
                  <a:gd name="T158" fmla="+- 0 2031 1150"/>
                  <a:gd name="T159" fmla="*/ 2031 h 1187"/>
                  <a:gd name="T160" fmla="+- 0 1041 838"/>
                  <a:gd name="T161" fmla="*/ T160 w 964"/>
                  <a:gd name="T162" fmla="+- 0 2110 1150"/>
                  <a:gd name="T163" fmla="*/ 2110 h 1187"/>
                  <a:gd name="T164" fmla="+- 0 1005 838"/>
                  <a:gd name="T165" fmla="*/ T164 w 964"/>
                  <a:gd name="T166" fmla="+- 0 2235 1150"/>
                  <a:gd name="T167" fmla="*/ 2235 h 11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64" h="1187">
                    <a:moveTo>
                      <a:pt x="603" y="1187"/>
                    </a:moveTo>
                    <a:lnTo>
                      <a:pt x="600" y="1161"/>
                    </a:lnTo>
                    <a:lnTo>
                      <a:pt x="599" y="1102"/>
                    </a:lnTo>
                    <a:lnTo>
                      <a:pt x="608" y="1031"/>
                    </a:lnTo>
                    <a:lnTo>
                      <a:pt x="639" y="972"/>
                    </a:lnTo>
                    <a:lnTo>
                      <a:pt x="644" y="969"/>
                    </a:lnTo>
                    <a:lnTo>
                      <a:pt x="655" y="963"/>
                    </a:lnTo>
                    <a:lnTo>
                      <a:pt x="675" y="961"/>
                    </a:lnTo>
                    <a:lnTo>
                      <a:pt x="704" y="966"/>
                    </a:lnTo>
                    <a:lnTo>
                      <a:pt x="709" y="967"/>
                    </a:lnTo>
                    <a:lnTo>
                      <a:pt x="722" y="970"/>
                    </a:lnTo>
                    <a:lnTo>
                      <a:pt x="741" y="973"/>
                    </a:lnTo>
                    <a:lnTo>
                      <a:pt x="764" y="973"/>
                    </a:lnTo>
                    <a:lnTo>
                      <a:pt x="792" y="970"/>
                    </a:lnTo>
                    <a:lnTo>
                      <a:pt x="855" y="940"/>
                    </a:lnTo>
                    <a:lnTo>
                      <a:pt x="872" y="888"/>
                    </a:lnTo>
                    <a:lnTo>
                      <a:pt x="870" y="860"/>
                    </a:lnTo>
                    <a:lnTo>
                      <a:pt x="871" y="843"/>
                    </a:lnTo>
                    <a:lnTo>
                      <a:pt x="873" y="834"/>
                    </a:lnTo>
                    <a:lnTo>
                      <a:pt x="875" y="830"/>
                    </a:lnTo>
                    <a:lnTo>
                      <a:pt x="879" y="826"/>
                    </a:lnTo>
                    <a:lnTo>
                      <a:pt x="886" y="820"/>
                    </a:lnTo>
                    <a:lnTo>
                      <a:pt x="893" y="811"/>
                    </a:lnTo>
                    <a:lnTo>
                      <a:pt x="898" y="799"/>
                    </a:lnTo>
                    <a:lnTo>
                      <a:pt x="899" y="784"/>
                    </a:lnTo>
                    <a:lnTo>
                      <a:pt x="899" y="774"/>
                    </a:lnTo>
                    <a:lnTo>
                      <a:pt x="894" y="765"/>
                    </a:lnTo>
                    <a:lnTo>
                      <a:pt x="890" y="758"/>
                    </a:lnTo>
                    <a:lnTo>
                      <a:pt x="891" y="757"/>
                    </a:lnTo>
                    <a:lnTo>
                      <a:pt x="911" y="716"/>
                    </a:lnTo>
                    <a:lnTo>
                      <a:pt x="911" y="713"/>
                    </a:lnTo>
                    <a:lnTo>
                      <a:pt x="911" y="704"/>
                    </a:lnTo>
                    <a:lnTo>
                      <a:pt x="907" y="690"/>
                    </a:lnTo>
                    <a:lnTo>
                      <a:pt x="896" y="672"/>
                    </a:lnTo>
                    <a:lnTo>
                      <a:pt x="894" y="666"/>
                    </a:lnTo>
                    <a:lnTo>
                      <a:pt x="894" y="661"/>
                    </a:lnTo>
                    <a:lnTo>
                      <a:pt x="897" y="659"/>
                    </a:lnTo>
                    <a:lnTo>
                      <a:pt x="897" y="658"/>
                    </a:lnTo>
                    <a:lnTo>
                      <a:pt x="917" y="650"/>
                    </a:lnTo>
                    <a:lnTo>
                      <a:pt x="939" y="639"/>
                    </a:lnTo>
                    <a:lnTo>
                      <a:pt x="956" y="622"/>
                    </a:lnTo>
                    <a:lnTo>
                      <a:pt x="964" y="600"/>
                    </a:lnTo>
                    <a:lnTo>
                      <a:pt x="962" y="584"/>
                    </a:lnTo>
                    <a:lnTo>
                      <a:pt x="958" y="572"/>
                    </a:lnTo>
                    <a:lnTo>
                      <a:pt x="953" y="565"/>
                    </a:lnTo>
                    <a:lnTo>
                      <a:pt x="949" y="560"/>
                    </a:lnTo>
                    <a:lnTo>
                      <a:pt x="948" y="560"/>
                    </a:lnTo>
                    <a:lnTo>
                      <a:pt x="948" y="559"/>
                    </a:lnTo>
                    <a:lnTo>
                      <a:pt x="943" y="554"/>
                    </a:lnTo>
                    <a:lnTo>
                      <a:pt x="897" y="505"/>
                    </a:lnTo>
                    <a:lnTo>
                      <a:pt x="870" y="471"/>
                    </a:lnTo>
                    <a:lnTo>
                      <a:pt x="858" y="450"/>
                    </a:lnTo>
                    <a:lnTo>
                      <a:pt x="855" y="439"/>
                    </a:lnTo>
                    <a:lnTo>
                      <a:pt x="861" y="418"/>
                    </a:lnTo>
                    <a:lnTo>
                      <a:pt x="865" y="395"/>
                    </a:lnTo>
                    <a:lnTo>
                      <a:pt x="866" y="376"/>
                    </a:lnTo>
                    <a:lnTo>
                      <a:pt x="867" y="365"/>
                    </a:lnTo>
                    <a:lnTo>
                      <a:pt x="866" y="340"/>
                    </a:lnTo>
                    <a:lnTo>
                      <a:pt x="831" y="206"/>
                    </a:lnTo>
                    <a:lnTo>
                      <a:pt x="775" y="125"/>
                    </a:lnTo>
                    <a:lnTo>
                      <a:pt x="723" y="80"/>
                    </a:lnTo>
                    <a:lnTo>
                      <a:pt x="662" y="45"/>
                    </a:lnTo>
                    <a:lnTo>
                      <a:pt x="590" y="20"/>
                    </a:lnTo>
                    <a:lnTo>
                      <a:pt x="508" y="5"/>
                    </a:lnTo>
                    <a:lnTo>
                      <a:pt x="417" y="0"/>
                    </a:lnTo>
                    <a:lnTo>
                      <a:pt x="327" y="7"/>
                    </a:lnTo>
                    <a:lnTo>
                      <a:pt x="247" y="28"/>
                    </a:lnTo>
                    <a:lnTo>
                      <a:pt x="177" y="62"/>
                    </a:lnTo>
                    <a:lnTo>
                      <a:pt x="118" y="110"/>
                    </a:lnTo>
                    <a:lnTo>
                      <a:pt x="50" y="205"/>
                    </a:lnTo>
                    <a:lnTo>
                      <a:pt x="15" y="299"/>
                    </a:lnTo>
                    <a:lnTo>
                      <a:pt x="2" y="372"/>
                    </a:lnTo>
                    <a:lnTo>
                      <a:pt x="0" y="424"/>
                    </a:lnTo>
                    <a:lnTo>
                      <a:pt x="5" y="476"/>
                    </a:lnTo>
                    <a:lnTo>
                      <a:pt x="22" y="552"/>
                    </a:lnTo>
                    <a:lnTo>
                      <a:pt x="59" y="649"/>
                    </a:lnTo>
                    <a:lnTo>
                      <a:pt x="123" y="760"/>
                    </a:lnTo>
                    <a:lnTo>
                      <a:pt x="136" y="778"/>
                    </a:lnTo>
                    <a:lnTo>
                      <a:pt x="164" y="823"/>
                    </a:lnTo>
                    <a:lnTo>
                      <a:pt x="191" y="881"/>
                    </a:lnTo>
                    <a:lnTo>
                      <a:pt x="204" y="941"/>
                    </a:lnTo>
                    <a:lnTo>
                      <a:pt x="203" y="960"/>
                    </a:lnTo>
                    <a:lnTo>
                      <a:pt x="193" y="1009"/>
                    </a:lnTo>
                    <a:lnTo>
                      <a:pt x="167" y="1085"/>
                    </a:lnTo>
                    <a:lnTo>
                      <a:pt x="117" y="1181"/>
                    </a:lnTo>
                  </a:path>
                </a:pathLst>
              </a:custGeom>
              <a:noFill/>
              <a:ln w="20498">
                <a:solidFill>
                  <a:srgbClr val="9ED8D4"/>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latin typeface="Georgia" panose="02040502050405020303" pitchFamily="18" charset="0"/>
                </a:endParaRPr>
              </a:p>
            </p:txBody>
          </p:sp>
        </p:grpSp>
        <p:grpSp>
          <p:nvGrpSpPr>
            <p:cNvPr id="45" name="Group 44">
              <a:extLst>
                <a:ext uri="{FF2B5EF4-FFF2-40B4-BE49-F238E27FC236}">
                  <a16:creationId xmlns:a16="http://schemas.microsoft.com/office/drawing/2014/main" id="{F8C60B40-9A3E-402E-8871-952AC6A6D0FD}"/>
                </a:ext>
              </a:extLst>
            </p:cNvPr>
            <p:cNvGrpSpPr>
              <a:grpSpLocks/>
            </p:cNvGrpSpPr>
            <p:nvPr/>
          </p:nvGrpSpPr>
          <p:grpSpPr bwMode="auto">
            <a:xfrm>
              <a:off x="1019272" y="-635"/>
              <a:ext cx="2329815" cy="535305"/>
              <a:chOff x="2420" y="1133"/>
              <a:chExt cx="3669" cy="843"/>
            </a:xfrm>
          </p:grpSpPr>
          <p:pic>
            <p:nvPicPr>
              <p:cNvPr id="48" name="Picture 47">
                <a:extLst>
                  <a:ext uri="{FF2B5EF4-FFF2-40B4-BE49-F238E27FC236}">
                    <a16:creationId xmlns:a16="http://schemas.microsoft.com/office/drawing/2014/main" id="{C3E1AC38-0582-49B8-A9A2-47DF7E495B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2" y="1730"/>
                <a:ext cx="176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FB62ED6D-53DB-42CC-B526-EE5F991752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0" y="1429"/>
                <a:ext cx="29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a:extLst>
                  <a:ext uri="{FF2B5EF4-FFF2-40B4-BE49-F238E27FC236}">
                    <a16:creationId xmlns:a16="http://schemas.microsoft.com/office/drawing/2014/main" id="{1876ED47-B42E-4919-8600-A746DE14AA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3" y="1133"/>
                <a:ext cx="366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image4.png">
              <a:extLst>
                <a:ext uri="{FF2B5EF4-FFF2-40B4-BE49-F238E27FC236}">
                  <a16:creationId xmlns:a16="http://schemas.microsoft.com/office/drawing/2014/main" id="{E337E962-BF1D-4031-AA5F-DF3612A53575}"/>
                </a:ext>
              </a:extLst>
            </p:cNvPr>
            <p:cNvPicPr>
              <a:picLocks noChangeAspect="1"/>
            </p:cNvPicPr>
            <p:nvPr/>
          </p:nvPicPr>
          <p:blipFill>
            <a:blip r:embed="rId9" cstate="print"/>
            <a:stretch>
              <a:fillRect/>
            </a:stretch>
          </p:blipFill>
          <p:spPr>
            <a:xfrm>
              <a:off x="1012874" y="668217"/>
              <a:ext cx="1867535" cy="125729"/>
            </a:xfrm>
            <a:prstGeom prst="rect">
              <a:avLst/>
            </a:prstGeom>
          </p:spPr>
        </p:pic>
        <p:cxnSp>
          <p:nvCxnSpPr>
            <p:cNvPr id="47" name="Line 4">
              <a:extLst>
                <a:ext uri="{FF2B5EF4-FFF2-40B4-BE49-F238E27FC236}">
                  <a16:creationId xmlns:a16="http://schemas.microsoft.com/office/drawing/2014/main" id="{531C82DC-7DF4-4BB9-BA66-FCACCDA23656}"/>
                </a:ext>
              </a:extLst>
            </p:cNvPr>
            <p:cNvCxnSpPr>
              <a:cxnSpLocks noChangeShapeType="1"/>
            </p:cNvCxnSpPr>
            <p:nvPr/>
          </p:nvCxnSpPr>
          <p:spPr bwMode="auto">
            <a:xfrm>
              <a:off x="1012873" y="611945"/>
              <a:ext cx="2363470" cy="0"/>
            </a:xfrm>
            <a:prstGeom prst="line">
              <a:avLst/>
            </a:prstGeom>
            <a:noFill/>
            <a:ln w="11786">
              <a:solidFill>
                <a:srgbClr val="00AEA1"/>
              </a:solidFill>
              <a:prstDash val="solid"/>
              <a:round/>
              <a:headEnd/>
              <a:tailEnd/>
            </a:ln>
            <a:extLst>
              <a:ext uri="{909E8E84-426E-40DD-AFC4-6F175D3DCCD1}">
                <a14:hiddenFill xmlns:a14="http://schemas.microsoft.com/office/drawing/2010/main">
                  <a:noFill/>
                </a14:hiddenFill>
              </a:ext>
            </a:extLst>
          </p:spPr>
        </p:cxnSp>
      </p:grpSp>
      <p:pic>
        <p:nvPicPr>
          <p:cNvPr id="42" name="Picture 41">
            <a:extLst>
              <a:ext uri="{FF2B5EF4-FFF2-40B4-BE49-F238E27FC236}">
                <a16:creationId xmlns:a16="http://schemas.microsoft.com/office/drawing/2014/main" id="{7CDFFCEB-43DC-A956-B722-05F7866B19C5}"/>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72096" y="248958"/>
            <a:ext cx="2181098" cy="596927"/>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5960764C-389A-589E-C486-27D64270F9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6617" y="6333480"/>
            <a:ext cx="1827301" cy="326991"/>
          </a:xfrm>
          <a:prstGeom prst="rect">
            <a:avLst/>
          </a:prstGeom>
        </p:spPr>
      </p:pic>
      <p:pic>
        <p:nvPicPr>
          <p:cNvPr id="103" name="Picture 102" descr="A picture containing drawing, flower&#10;&#10;Description automatically generated">
            <a:extLst>
              <a:ext uri="{FF2B5EF4-FFF2-40B4-BE49-F238E27FC236}">
                <a16:creationId xmlns:a16="http://schemas.microsoft.com/office/drawing/2014/main" id="{7A998C5C-FFB9-EE69-EEF2-90838ECB79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5857" y="6246521"/>
            <a:ext cx="303816" cy="497741"/>
          </a:xfrm>
          <a:prstGeom prst="rect">
            <a:avLst/>
          </a:prstGeom>
        </p:spPr>
      </p:pic>
      <p:grpSp>
        <p:nvGrpSpPr>
          <p:cNvPr id="104" name="Group 103">
            <a:extLst>
              <a:ext uri="{FF2B5EF4-FFF2-40B4-BE49-F238E27FC236}">
                <a16:creationId xmlns:a16="http://schemas.microsoft.com/office/drawing/2014/main" id="{D8908A15-FE37-5063-A363-04C2C03D0785}"/>
              </a:ext>
            </a:extLst>
          </p:cNvPr>
          <p:cNvGrpSpPr/>
          <p:nvPr/>
        </p:nvGrpSpPr>
        <p:grpSpPr>
          <a:xfrm>
            <a:off x="7857337" y="6274207"/>
            <a:ext cx="1827301" cy="433877"/>
            <a:chOff x="10160" y="-635"/>
            <a:chExt cx="3366183" cy="794581"/>
          </a:xfrm>
        </p:grpSpPr>
        <p:grpSp>
          <p:nvGrpSpPr>
            <p:cNvPr id="105" name="Group 104">
              <a:extLst>
                <a:ext uri="{FF2B5EF4-FFF2-40B4-BE49-F238E27FC236}">
                  <a16:creationId xmlns:a16="http://schemas.microsoft.com/office/drawing/2014/main" id="{ADBF36FE-3BD0-0BB3-F14A-5575D2BFC15C}"/>
                </a:ext>
              </a:extLst>
            </p:cNvPr>
            <p:cNvGrpSpPr>
              <a:grpSpLocks/>
            </p:cNvGrpSpPr>
            <p:nvPr/>
          </p:nvGrpSpPr>
          <p:grpSpPr bwMode="auto">
            <a:xfrm>
              <a:off x="10160" y="10160"/>
              <a:ext cx="904240" cy="753745"/>
              <a:chOff x="838" y="1150"/>
              <a:chExt cx="1424" cy="1187"/>
            </a:xfrm>
          </p:grpSpPr>
          <p:sp>
            <p:nvSpPr>
              <p:cNvPr id="112" name="Freeform 14">
                <a:extLst>
                  <a:ext uri="{FF2B5EF4-FFF2-40B4-BE49-F238E27FC236}">
                    <a16:creationId xmlns:a16="http://schemas.microsoft.com/office/drawing/2014/main" id="{20BFF64D-2F8E-D41D-7029-8A706DF29C00}"/>
                  </a:ext>
                </a:extLst>
              </p:cNvPr>
              <p:cNvSpPr>
                <a:spLocks/>
              </p:cNvSpPr>
              <p:nvPr/>
            </p:nvSpPr>
            <p:spPr bwMode="auto">
              <a:xfrm>
                <a:off x="1298" y="1150"/>
                <a:ext cx="964" cy="1187"/>
              </a:xfrm>
              <a:custGeom>
                <a:avLst/>
                <a:gdLst>
                  <a:gd name="T0" fmla="+- 0 1898 1298"/>
                  <a:gd name="T1" fmla="*/ T0 w 964"/>
                  <a:gd name="T2" fmla="+- 0 2311 1150"/>
                  <a:gd name="T3" fmla="*/ 2311 h 1187"/>
                  <a:gd name="T4" fmla="+- 0 1907 1298"/>
                  <a:gd name="T5" fmla="*/ T4 w 964"/>
                  <a:gd name="T6" fmla="+- 0 2181 1150"/>
                  <a:gd name="T7" fmla="*/ 2181 h 1187"/>
                  <a:gd name="T8" fmla="+- 0 1942 1298"/>
                  <a:gd name="T9" fmla="*/ T8 w 964"/>
                  <a:gd name="T10" fmla="+- 0 2119 1150"/>
                  <a:gd name="T11" fmla="*/ 2119 h 1187"/>
                  <a:gd name="T12" fmla="+- 0 1973 1298"/>
                  <a:gd name="T13" fmla="*/ T12 w 964"/>
                  <a:gd name="T14" fmla="+- 0 2111 1150"/>
                  <a:gd name="T15" fmla="*/ 2111 h 1187"/>
                  <a:gd name="T16" fmla="+- 0 2007 1298"/>
                  <a:gd name="T17" fmla="*/ T16 w 964"/>
                  <a:gd name="T18" fmla="+- 0 2117 1150"/>
                  <a:gd name="T19" fmla="*/ 2117 h 1187"/>
                  <a:gd name="T20" fmla="+- 0 2039 1298"/>
                  <a:gd name="T21" fmla="*/ T20 w 964"/>
                  <a:gd name="T22" fmla="+- 0 2123 1150"/>
                  <a:gd name="T23" fmla="*/ 2123 h 1187"/>
                  <a:gd name="T24" fmla="+- 0 2091 1298"/>
                  <a:gd name="T25" fmla="*/ T24 w 964"/>
                  <a:gd name="T26" fmla="+- 0 2120 1150"/>
                  <a:gd name="T27" fmla="*/ 2120 h 1187"/>
                  <a:gd name="T28" fmla="+- 0 2170 1298"/>
                  <a:gd name="T29" fmla="*/ T28 w 964"/>
                  <a:gd name="T30" fmla="+- 0 2038 1150"/>
                  <a:gd name="T31" fmla="*/ 2038 h 1187"/>
                  <a:gd name="T32" fmla="+- 0 2169 1298"/>
                  <a:gd name="T33" fmla="*/ T32 w 964"/>
                  <a:gd name="T34" fmla="+- 0 1993 1150"/>
                  <a:gd name="T35" fmla="*/ 1993 h 1187"/>
                  <a:gd name="T36" fmla="+- 0 2174 1298"/>
                  <a:gd name="T37" fmla="*/ T36 w 964"/>
                  <a:gd name="T38" fmla="+- 0 1980 1150"/>
                  <a:gd name="T39" fmla="*/ 1980 h 1187"/>
                  <a:gd name="T40" fmla="+- 0 2184 1298"/>
                  <a:gd name="T41" fmla="*/ T40 w 964"/>
                  <a:gd name="T42" fmla="+- 0 1970 1150"/>
                  <a:gd name="T43" fmla="*/ 1970 h 1187"/>
                  <a:gd name="T44" fmla="+- 0 2196 1298"/>
                  <a:gd name="T45" fmla="*/ T44 w 964"/>
                  <a:gd name="T46" fmla="+- 0 1949 1150"/>
                  <a:gd name="T47" fmla="*/ 1949 h 1187"/>
                  <a:gd name="T48" fmla="+- 0 2197 1298"/>
                  <a:gd name="T49" fmla="*/ T48 w 964"/>
                  <a:gd name="T50" fmla="+- 0 1924 1150"/>
                  <a:gd name="T51" fmla="*/ 1924 h 1187"/>
                  <a:gd name="T52" fmla="+- 0 2188 1298"/>
                  <a:gd name="T53" fmla="*/ T52 w 964"/>
                  <a:gd name="T54" fmla="+- 0 1908 1150"/>
                  <a:gd name="T55" fmla="*/ 1908 h 1187"/>
                  <a:gd name="T56" fmla="+- 0 2209 1298"/>
                  <a:gd name="T57" fmla="*/ T56 w 964"/>
                  <a:gd name="T58" fmla="+- 0 1866 1150"/>
                  <a:gd name="T59" fmla="*/ 1866 h 1187"/>
                  <a:gd name="T60" fmla="+- 0 2209 1298"/>
                  <a:gd name="T61" fmla="*/ T60 w 964"/>
                  <a:gd name="T62" fmla="+- 0 1854 1150"/>
                  <a:gd name="T63" fmla="*/ 1854 h 1187"/>
                  <a:gd name="T64" fmla="+- 0 2194 1298"/>
                  <a:gd name="T65" fmla="*/ T64 w 964"/>
                  <a:gd name="T66" fmla="+- 0 1822 1150"/>
                  <a:gd name="T67" fmla="*/ 1822 h 1187"/>
                  <a:gd name="T68" fmla="+- 0 2193 1298"/>
                  <a:gd name="T69" fmla="*/ T68 w 964"/>
                  <a:gd name="T70" fmla="+- 0 1811 1150"/>
                  <a:gd name="T71" fmla="*/ 1811 h 1187"/>
                  <a:gd name="T72" fmla="+- 0 2195 1298"/>
                  <a:gd name="T73" fmla="*/ T72 w 964"/>
                  <a:gd name="T74" fmla="+- 0 1808 1150"/>
                  <a:gd name="T75" fmla="*/ 1808 h 1187"/>
                  <a:gd name="T76" fmla="+- 0 2237 1298"/>
                  <a:gd name="T77" fmla="*/ T76 w 964"/>
                  <a:gd name="T78" fmla="+- 0 1789 1150"/>
                  <a:gd name="T79" fmla="*/ 1789 h 1187"/>
                  <a:gd name="T80" fmla="+- 0 2262 1298"/>
                  <a:gd name="T81" fmla="*/ T80 w 964"/>
                  <a:gd name="T82" fmla="+- 0 1750 1150"/>
                  <a:gd name="T83" fmla="*/ 1750 h 1187"/>
                  <a:gd name="T84" fmla="+- 0 2256 1298"/>
                  <a:gd name="T85" fmla="*/ T84 w 964"/>
                  <a:gd name="T86" fmla="+- 0 1722 1150"/>
                  <a:gd name="T87" fmla="*/ 1722 h 1187"/>
                  <a:gd name="T88" fmla="+- 0 2247 1298"/>
                  <a:gd name="T89" fmla="*/ T88 w 964"/>
                  <a:gd name="T90" fmla="+- 0 1710 1150"/>
                  <a:gd name="T91" fmla="*/ 1710 h 1187"/>
                  <a:gd name="T92" fmla="+- 0 2246 1298"/>
                  <a:gd name="T93" fmla="*/ T92 w 964"/>
                  <a:gd name="T94" fmla="+- 0 1709 1150"/>
                  <a:gd name="T95" fmla="*/ 1709 h 1187"/>
                  <a:gd name="T96" fmla="+- 0 2195 1298"/>
                  <a:gd name="T97" fmla="*/ T96 w 964"/>
                  <a:gd name="T98" fmla="+- 0 1655 1150"/>
                  <a:gd name="T99" fmla="*/ 1655 h 1187"/>
                  <a:gd name="T100" fmla="+- 0 2156 1298"/>
                  <a:gd name="T101" fmla="*/ T100 w 964"/>
                  <a:gd name="T102" fmla="+- 0 1600 1150"/>
                  <a:gd name="T103" fmla="*/ 1600 h 1187"/>
                  <a:gd name="T104" fmla="+- 0 2159 1298"/>
                  <a:gd name="T105" fmla="*/ T104 w 964"/>
                  <a:gd name="T106" fmla="+- 0 1568 1150"/>
                  <a:gd name="T107" fmla="*/ 1568 h 1187"/>
                  <a:gd name="T108" fmla="+- 0 2164 1298"/>
                  <a:gd name="T109" fmla="*/ T108 w 964"/>
                  <a:gd name="T110" fmla="+- 0 1526 1150"/>
                  <a:gd name="T111" fmla="*/ 1526 h 1187"/>
                  <a:gd name="T112" fmla="+- 0 2164 1298"/>
                  <a:gd name="T113" fmla="*/ T112 w 964"/>
                  <a:gd name="T114" fmla="+- 0 1490 1150"/>
                  <a:gd name="T115" fmla="*/ 1490 h 1187"/>
                  <a:gd name="T116" fmla="+- 0 2073 1298"/>
                  <a:gd name="T117" fmla="*/ T116 w 964"/>
                  <a:gd name="T118" fmla="+- 0 1275 1150"/>
                  <a:gd name="T119" fmla="*/ 1275 h 1187"/>
                  <a:gd name="T120" fmla="+- 0 1960 1298"/>
                  <a:gd name="T121" fmla="*/ T120 w 964"/>
                  <a:gd name="T122" fmla="+- 0 1195 1150"/>
                  <a:gd name="T123" fmla="*/ 1195 h 1187"/>
                  <a:gd name="T124" fmla="+- 0 1806 1298"/>
                  <a:gd name="T125" fmla="*/ T124 w 964"/>
                  <a:gd name="T126" fmla="+- 0 1155 1150"/>
                  <a:gd name="T127" fmla="*/ 1155 h 1187"/>
                  <a:gd name="T128" fmla="+- 0 1625 1298"/>
                  <a:gd name="T129" fmla="*/ T128 w 964"/>
                  <a:gd name="T130" fmla="+- 0 1157 1150"/>
                  <a:gd name="T131" fmla="*/ 1157 h 1187"/>
                  <a:gd name="T132" fmla="+- 0 1475 1298"/>
                  <a:gd name="T133" fmla="*/ T132 w 964"/>
                  <a:gd name="T134" fmla="+- 0 1212 1150"/>
                  <a:gd name="T135" fmla="*/ 1212 h 1187"/>
                  <a:gd name="T136" fmla="+- 0 1348 1298"/>
                  <a:gd name="T137" fmla="*/ T136 w 964"/>
                  <a:gd name="T138" fmla="+- 0 1355 1150"/>
                  <a:gd name="T139" fmla="*/ 1355 h 1187"/>
                  <a:gd name="T140" fmla="+- 0 1301 1298"/>
                  <a:gd name="T141" fmla="*/ T140 w 964"/>
                  <a:gd name="T142" fmla="+- 0 1522 1150"/>
                  <a:gd name="T143" fmla="*/ 1522 h 1187"/>
                  <a:gd name="T144" fmla="+- 0 1303 1298"/>
                  <a:gd name="T145" fmla="*/ T144 w 964"/>
                  <a:gd name="T146" fmla="+- 0 1626 1150"/>
                  <a:gd name="T147" fmla="*/ 1626 h 1187"/>
                  <a:gd name="T148" fmla="+- 0 1357 1298"/>
                  <a:gd name="T149" fmla="*/ T148 w 964"/>
                  <a:gd name="T150" fmla="+- 0 1799 1150"/>
                  <a:gd name="T151" fmla="*/ 1799 h 1187"/>
                  <a:gd name="T152" fmla="+- 0 1434 1298"/>
                  <a:gd name="T153" fmla="*/ T152 w 964"/>
                  <a:gd name="T154" fmla="+- 0 1928 1150"/>
                  <a:gd name="T155" fmla="*/ 1928 h 1187"/>
                  <a:gd name="T156" fmla="+- 0 1490 1298"/>
                  <a:gd name="T157" fmla="*/ T156 w 964"/>
                  <a:gd name="T158" fmla="+- 0 2031 1150"/>
                  <a:gd name="T159" fmla="*/ 2031 h 1187"/>
                  <a:gd name="T160" fmla="+- 0 1501 1298"/>
                  <a:gd name="T161" fmla="*/ T160 w 964"/>
                  <a:gd name="T162" fmla="+- 0 2110 1150"/>
                  <a:gd name="T163" fmla="*/ 2110 h 1187"/>
                  <a:gd name="T164" fmla="+- 0 1465 1298"/>
                  <a:gd name="T165" fmla="*/ T164 w 964"/>
                  <a:gd name="T166" fmla="+- 0 2235 1150"/>
                  <a:gd name="T167" fmla="*/ 2235 h 11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64" h="1187">
                    <a:moveTo>
                      <a:pt x="603" y="1187"/>
                    </a:moveTo>
                    <a:lnTo>
                      <a:pt x="600" y="1161"/>
                    </a:lnTo>
                    <a:lnTo>
                      <a:pt x="599" y="1102"/>
                    </a:lnTo>
                    <a:lnTo>
                      <a:pt x="609" y="1031"/>
                    </a:lnTo>
                    <a:lnTo>
                      <a:pt x="639" y="972"/>
                    </a:lnTo>
                    <a:lnTo>
                      <a:pt x="644" y="969"/>
                    </a:lnTo>
                    <a:lnTo>
                      <a:pt x="655" y="963"/>
                    </a:lnTo>
                    <a:lnTo>
                      <a:pt x="675" y="961"/>
                    </a:lnTo>
                    <a:lnTo>
                      <a:pt x="704" y="966"/>
                    </a:lnTo>
                    <a:lnTo>
                      <a:pt x="709" y="967"/>
                    </a:lnTo>
                    <a:lnTo>
                      <a:pt x="722" y="970"/>
                    </a:lnTo>
                    <a:lnTo>
                      <a:pt x="741" y="973"/>
                    </a:lnTo>
                    <a:lnTo>
                      <a:pt x="764" y="973"/>
                    </a:lnTo>
                    <a:lnTo>
                      <a:pt x="793" y="970"/>
                    </a:lnTo>
                    <a:lnTo>
                      <a:pt x="855" y="940"/>
                    </a:lnTo>
                    <a:lnTo>
                      <a:pt x="872" y="888"/>
                    </a:lnTo>
                    <a:lnTo>
                      <a:pt x="870" y="860"/>
                    </a:lnTo>
                    <a:lnTo>
                      <a:pt x="871" y="843"/>
                    </a:lnTo>
                    <a:lnTo>
                      <a:pt x="873" y="834"/>
                    </a:lnTo>
                    <a:lnTo>
                      <a:pt x="876" y="830"/>
                    </a:lnTo>
                    <a:lnTo>
                      <a:pt x="879" y="826"/>
                    </a:lnTo>
                    <a:lnTo>
                      <a:pt x="886" y="820"/>
                    </a:lnTo>
                    <a:lnTo>
                      <a:pt x="893" y="811"/>
                    </a:lnTo>
                    <a:lnTo>
                      <a:pt x="898" y="799"/>
                    </a:lnTo>
                    <a:lnTo>
                      <a:pt x="899" y="784"/>
                    </a:lnTo>
                    <a:lnTo>
                      <a:pt x="899" y="774"/>
                    </a:lnTo>
                    <a:lnTo>
                      <a:pt x="895" y="765"/>
                    </a:lnTo>
                    <a:lnTo>
                      <a:pt x="890" y="758"/>
                    </a:lnTo>
                    <a:lnTo>
                      <a:pt x="891" y="757"/>
                    </a:lnTo>
                    <a:lnTo>
                      <a:pt x="911" y="716"/>
                    </a:lnTo>
                    <a:lnTo>
                      <a:pt x="911" y="713"/>
                    </a:lnTo>
                    <a:lnTo>
                      <a:pt x="911" y="704"/>
                    </a:lnTo>
                    <a:lnTo>
                      <a:pt x="907" y="690"/>
                    </a:lnTo>
                    <a:lnTo>
                      <a:pt x="896" y="672"/>
                    </a:lnTo>
                    <a:lnTo>
                      <a:pt x="895" y="666"/>
                    </a:lnTo>
                    <a:lnTo>
                      <a:pt x="895" y="661"/>
                    </a:lnTo>
                    <a:lnTo>
                      <a:pt x="897" y="659"/>
                    </a:lnTo>
                    <a:lnTo>
                      <a:pt x="897" y="658"/>
                    </a:lnTo>
                    <a:lnTo>
                      <a:pt x="917" y="650"/>
                    </a:lnTo>
                    <a:lnTo>
                      <a:pt x="939" y="639"/>
                    </a:lnTo>
                    <a:lnTo>
                      <a:pt x="956" y="622"/>
                    </a:lnTo>
                    <a:lnTo>
                      <a:pt x="964" y="600"/>
                    </a:lnTo>
                    <a:lnTo>
                      <a:pt x="962" y="584"/>
                    </a:lnTo>
                    <a:lnTo>
                      <a:pt x="958" y="572"/>
                    </a:lnTo>
                    <a:lnTo>
                      <a:pt x="953" y="565"/>
                    </a:lnTo>
                    <a:lnTo>
                      <a:pt x="949" y="560"/>
                    </a:lnTo>
                    <a:lnTo>
                      <a:pt x="948" y="560"/>
                    </a:lnTo>
                    <a:lnTo>
                      <a:pt x="948" y="559"/>
                    </a:lnTo>
                    <a:lnTo>
                      <a:pt x="943" y="554"/>
                    </a:lnTo>
                    <a:lnTo>
                      <a:pt x="897" y="505"/>
                    </a:lnTo>
                    <a:lnTo>
                      <a:pt x="870" y="471"/>
                    </a:lnTo>
                    <a:lnTo>
                      <a:pt x="858" y="450"/>
                    </a:lnTo>
                    <a:lnTo>
                      <a:pt x="855" y="439"/>
                    </a:lnTo>
                    <a:lnTo>
                      <a:pt x="861" y="418"/>
                    </a:lnTo>
                    <a:lnTo>
                      <a:pt x="865" y="395"/>
                    </a:lnTo>
                    <a:lnTo>
                      <a:pt x="866" y="376"/>
                    </a:lnTo>
                    <a:lnTo>
                      <a:pt x="867" y="365"/>
                    </a:lnTo>
                    <a:lnTo>
                      <a:pt x="866" y="340"/>
                    </a:lnTo>
                    <a:lnTo>
                      <a:pt x="831" y="206"/>
                    </a:lnTo>
                    <a:lnTo>
                      <a:pt x="775" y="125"/>
                    </a:lnTo>
                    <a:lnTo>
                      <a:pt x="724" y="80"/>
                    </a:lnTo>
                    <a:lnTo>
                      <a:pt x="662" y="45"/>
                    </a:lnTo>
                    <a:lnTo>
                      <a:pt x="590" y="20"/>
                    </a:lnTo>
                    <a:lnTo>
                      <a:pt x="508" y="5"/>
                    </a:lnTo>
                    <a:lnTo>
                      <a:pt x="417" y="0"/>
                    </a:lnTo>
                    <a:lnTo>
                      <a:pt x="327" y="7"/>
                    </a:lnTo>
                    <a:lnTo>
                      <a:pt x="247" y="28"/>
                    </a:lnTo>
                    <a:lnTo>
                      <a:pt x="177" y="62"/>
                    </a:lnTo>
                    <a:lnTo>
                      <a:pt x="118" y="110"/>
                    </a:lnTo>
                    <a:lnTo>
                      <a:pt x="50" y="205"/>
                    </a:lnTo>
                    <a:lnTo>
                      <a:pt x="15" y="299"/>
                    </a:lnTo>
                    <a:lnTo>
                      <a:pt x="3" y="372"/>
                    </a:lnTo>
                    <a:lnTo>
                      <a:pt x="0" y="424"/>
                    </a:lnTo>
                    <a:lnTo>
                      <a:pt x="5" y="476"/>
                    </a:lnTo>
                    <a:lnTo>
                      <a:pt x="22" y="552"/>
                    </a:lnTo>
                    <a:lnTo>
                      <a:pt x="59" y="649"/>
                    </a:lnTo>
                    <a:lnTo>
                      <a:pt x="123" y="760"/>
                    </a:lnTo>
                    <a:lnTo>
                      <a:pt x="136" y="778"/>
                    </a:lnTo>
                    <a:lnTo>
                      <a:pt x="164" y="823"/>
                    </a:lnTo>
                    <a:lnTo>
                      <a:pt x="192" y="881"/>
                    </a:lnTo>
                    <a:lnTo>
                      <a:pt x="204" y="941"/>
                    </a:lnTo>
                    <a:lnTo>
                      <a:pt x="203" y="960"/>
                    </a:lnTo>
                    <a:lnTo>
                      <a:pt x="193" y="1009"/>
                    </a:lnTo>
                    <a:lnTo>
                      <a:pt x="167" y="1085"/>
                    </a:lnTo>
                    <a:lnTo>
                      <a:pt x="117" y="1181"/>
                    </a:lnTo>
                  </a:path>
                </a:pathLst>
              </a:custGeom>
              <a:noFill/>
              <a:ln w="20498">
                <a:solidFill>
                  <a:srgbClr val="00AEA1"/>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latin typeface="Georgia" panose="02040502050405020303" pitchFamily="18" charset="0"/>
                </a:endParaRPr>
              </a:p>
            </p:txBody>
          </p:sp>
          <p:sp>
            <p:nvSpPr>
              <p:cNvPr id="113" name="Freeform 13">
                <a:extLst>
                  <a:ext uri="{FF2B5EF4-FFF2-40B4-BE49-F238E27FC236}">
                    <a16:creationId xmlns:a16="http://schemas.microsoft.com/office/drawing/2014/main" id="{CAE4123A-24BB-FE55-4D79-4CD278FC466B}"/>
                  </a:ext>
                </a:extLst>
              </p:cNvPr>
              <p:cNvSpPr>
                <a:spLocks/>
              </p:cNvSpPr>
              <p:nvPr/>
            </p:nvSpPr>
            <p:spPr bwMode="auto">
              <a:xfrm>
                <a:off x="1065" y="1150"/>
                <a:ext cx="964" cy="1187"/>
              </a:xfrm>
              <a:custGeom>
                <a:avLst/>
                <a:gdLst>
                  <a:gd name="T0" fmla="+- 0 1392 1066"/>
                  <a:gd name="T1" fmla="*/ T0 w 964"/>
                  <a:gd name="T2" fmla="+- 0 1157 1150"/>
                  <a:gd name="T3" fmla="*/ 1157 h 1187"/>
                  <a:gd name="T4" fmla="+- 0 1242 1066"/>
                  <a:gd name="T5" fmla="*/ T4 w 964"/>
                  <a:gd name="T6" fmla="+- 0 1212 1150"/>
                  <a:gd name="T7" fmla="*/ 1212 h 1187"/>
                  <a:gd name="T8" fmla="+- 0 1115 1066"/>
                  <a:gd name="T9" fmla="*/ T8 w 964"/>
                  <a:gd name="T10" fmla="+- 0 1355 1150"/>
                  <a:gd name="T11" fmla="*/ 1355 h 1187"/>
                  <a:gd name="T12" fmla="+- 0 1068 1066"/>
                  <a:gd name="T13" fmla="*/ T12 w 964"/>
                  <a:gd name="T14" fmla="+- 0 1522 1150"/>
                  <a:gd name="T15" fmla="*/ 1522 h 1187"/>
                  <a:gd name="T16" fmla="+- 0 1070 1066"/>
                  <a:gd name="T17" fmla="*/ T16 w 964"/>
                  <a:gd name="T18" fmla="+- 0 1626 1150"/>
                  <a:gd name="T19" fmla="*/ 1626 h 1187"/>
                  <a:gd name="T20" fmla="+- 0 1124 1066"/>
                  <a:gd name="T21" fmla="*/ T20 w 964"/>
                  <a:gd name="T22" fmla="+- 0 1799 1150"/>
                  <a:gd name="T23" fmla="*/ 1799 h 1187"/>
                  <a:gd name="T24" fmla="+- 0 1202 1066"/>
                  <a:gd name="T25" fmla="*/ T24 w 964"/>
                  <a:gd name="T26" fmla="+- 0 1928 1150"/>
                  <a:gd name="T27" fmla="*/ 1928 h 1187"/>
                  <a:gd name="T28" fmla="+- 0 1257 1066"/>
                  <a:gd name="T29" fmla="*/ T28 w 964"/>
                  <a:gd name="T30" fmla="+- 0 2031 1150"/>
                  <a:gd name="T31" fmla="*/ 2031 h 1187"/>
                  <a:gd name="T32" fmla="+- 0 1268 1066"/>
                  <a:gd name="T33" fmla="*/ T32 w 964"/>
                  <a:gd name="T34" fmla="+- 0 2110 1150"/>
                  <a:gd name="T35" fmla="*/ 2110 h 1187"/>
                  <a:gd name="T36" fmla="+- 0 1233 1066"/>
                  <a:gd name="T37" fmla="*/ T36 w 964"/>
                  <a:gd name="T38" fmla="+- 0 2235 1150"/>
                  <a:gd name="T39" fmla="*/ 2235 h 1187"/>
                  <a:gd name="T40" fmla="+- 0 1668 1066"/>
                  <a:gd name="T41" fmla="*/ T40 w 964"/>
                  <a:gd name="T42" fmla="+- 0 2337 1150"/>
                  <a:gd name="T43" fmla="*/ 2337 h 1187"/>
                  <a:gd name="T44" fmla="+- 0 1664 1066"/>
                  <a:gd name="T45" fmla="*/ T44 w 964"/>
                  <a:gd name="T46" fmla="+- 0 2252 1150"/>
                  <a:gd name="T47" fmla="*/ 2252 h 1187"/>
                  <a:gd name="T48" fmla="+- 0 1705 1066"/>
                  <a:gd name="T49" fmla="*/ T48 w 964"/>
                  <a:gd name="T50" fmla="+- 0 2122 1150"/>
                  <a:gd name="T51" fmla="*/ 2122 h 1187"/>
                  <a:gd name="T52" fmla="+- 0 1720 1066"/>
                  <a:gd name="T53" fmla="*/ T52 w 964"/>
                  <a:gd name="T54" fmla="+- 0 2113 1150"/>
                  <a:gd name="T55" fmla="*/ 2113 h 1187"/>
                  <a:gd name="T56" fmla="+- 0 1769 1066"/>
                  <a:gd name="T57" fmla="*/ T56 w 964"/>
                  <a:gd name="T58" fmla="+- 0 2116 1150"/>
                  <a:gd name="T59" fmla="*/ 2116 h 1187"/>
                  <a:gd name="T60" fmla="+- 0 1787 1066"/>
                  <a:gd name="T61" fmla="*/ T60 w 964"/>
                  <a:gd name="T62" fmla="+- 0 2120 1150"/>
                  <a:gd name="T63" fmla="*/ 2120 h 1187"/>
                  <a:gd name="T64" fmla="+- 0 1829 1066"/>
                  <a:gd name="T65" fmla="*/ T64 w 964"/>
                  <a:gd name="T66" fmla="+- 0 2123 1150"/>
                  <a:gd name="T67" fmla="*/ 2123 h 1187"/>
                  <a:gd name="T68" fmla="+- 0 1920 1066"/>
                  <a:gd name="T69" fmla="*/ T68 w 964"/>
                  <a:gd name="T70" fmla="+- 0 2090 1150"/>
                  <a:gd name="T71" fmla="*/ 2090 h 1187"/>
                  <a:gd name="T72" fmla="+- 0 1936 1066"/>
                  <a:gd name="T73" fmla="*/ T72 w 964"/>
                  <a:gd name="T74" fmla="+- 0 2010 1150"/>
                  <a:gd name="T75" fmla="*/ 2010 h 1187"/>
                  <a:gd name="T76" fmla="+- 0 1938 1066"/>
                  <a:gd name="T77" fmla="*/ T76 w 964"/>
                  <a:gd name="T78" fmla="+- 0 1984 1150"/>
                  <a:gd name="T79" fmla="*/ 1984 h 1187"/>
                  <a:gd name="T80" fmla="+- 0 1952 1066"/>
                  <a:gd name="T81" fmla="*/ T80 w 964"/>
                  <a:gd name="T82" fmla="+- 0 1970 1150"/>
                  <a:gd name="T83" fmla="*/ 1970 h 1187"/>
                  <a:gd name="T84" fmla="+- 0 1963 1066"/>
                  <a:gd name="T85" fmla="*/ T84 w 964"/>
                  <a:gd name="T86" fmla="+- 0 1949 1150"/>
                  <a:gd name="T87" fmla="*/ 1949 h 1187"/>
                  <a:gd name="T88" fmla="+- 0 1964 1066"/>
                  <a:gd name="T89" fmla="*/ T88 w 964"/>
                  <a:gd name="T90" fmla="+- 0 1924 1150"/>
                  <a:gd name="T91" fmla="*/ 1924 h 1187"/>
                  <a:gd name="T92" fmla="+- 0 1955 1066"/>
                  <a:gd name="T93" fmla="*/ T92 w 964"/>
                  <a:gd name="T94" fmla="+- 0 1908 1150"/>
                  <a:gd name="T95" fmla="*/ 1908 h 1187"/>
                  <a:gd name="T96" fmla="+- 0 1965 1066"/>
                  <a:gd name="T97" fmla="*/ T96 w 964"/>
                  <a:gd name="T98" fmla="+- 0 1898 1150"/>
                  <a:gd name="T99" fmla="*/ 1898 h 1187"/>
                  <a:gd name="T100" fmla="+- 0 1974 1066"/>
                  <a:gd name="T101" fmla="*/ T100 w 964"/>
                  <a:gd name="T102" fmla="+- 0 1879 1150"/>
                  <a:gd name="T103" fmla="*/ 1879 h 1187"/>
                  <a:gd name="T104" fmla="+- 0 1976 1066"/>
                  <a:gd name="T105" fmla="*/ T104 w 964"/>
                  <a:gd name="T106" fmla="+- 0 1854 1150"/>
                  <a:gd name="T107" fmla="*/ 1854 h 1187"/>
                  <a:gd name="T108" fmla="+- 0 1961 1066"/>
                  <a:gd name="T109" fmla="*/ T108 w 964"/>
                  <a:gd name="T110" fmla="+- 0 1822 1150"/>
                  <a:gd name="T111" fmla="*/ 1822 h 1187"/>
                  <a:gd name="T112" fmla="+- 0 1960 1066"/>
                  <a:gd name="T113" fmla="*/ T112 w 964"/>
                  <a:gd name="T114" fmla="+- 0 1811 1150"/>
                  <a:gd name="T115" fmla="*/ 1811 h 1187"/>
                  <a:gd name="T116" fmla="+- 0 1982 1066"/>
                  <a:gd name="T117" fmla="*/ T116 w 964"/>
                  <a:gd name="T118" fmla="+- 0 1800 1150"/>
                  <a:gd name="T119" fmla="*/ 1800 h 1187"/>
                  <a:gd name="T120" fmla="+- 0 2022 1066"/>
                  <a:gd name="T121" fmla="*/ T120 w 964"/>
                  <a:gd name="T122" fmla="+- 0 1772 1150"/>
                  <a:gd name="T123" fmla="*/ 1772 h 1187"/>
                  <a:gd name="T124" fmla="+- 0 2027 1066"/>
                  <a:gd name="T125" fmla="*/ T124 w 964"/>
                  <a:gd name="T126" fmla="+- 0 1734 1150"/>
                  <a:gd name="T127" fmla="*/ 1734 h 1187"/>
                  <a:gd name="T128" fmla="+- 0 2018 1066"/>
                  <a:gd name="T129" fmla="*/ T128 w 964"/>
                  <a:gd name="T130" fmla="+- 0 1715 1150"/>
                  <a:gd name="T131" fmla="*/ 1715 h 1187"/>
                  <a:gd name="T132" fmla="+- 0 1936 1066"/>
                  <a:gd name="T133" fmla="*/ T132 w 964"/>
                  <a:gd name="T134" fmla="+- 0 1621 1150"/>
                  <a:gd name="T135" fmla="*/ 1621 h 1187"/>
                  <a:gd name="T136" fmla="+- 0 1920 1066"/>
                  <a:gd name="T137" fmla="*/ T136 w 964"/>
                  <a:gd name="T138" fmla="+- 0 1589 1150"/>
                  <a:gd name="T139" fmla="*/ 1589 h 1187"/>
                  <a:gd name="T140" fmla="+- 0 1930 1066"/>
                  <a:gd name="T141" fmla="*/ T140 w 964"/>
                  <a:gd name="T142" fmla="+- 0 1545 1150"/>
                  <a:gd name="T143" fmla="*/ 1545 h 1187"/>
                  <a:gd name="T144" fmla="+- 0 1932 1066"/>
                  <a:gd name="T145" fmla="*/ T144 w 964"/>
                  <a:gd name="T146" fmla="+- 0 1515 1150"/>
                  <a:gd name="T147" fmla="*/ 1515 h 1187"/>
                  <a:gd name="T148" fmla="+- 0 1896 1066"/>
                  <a:gd name="T149" fmla="*/ T148 w 964"/>
                  <a:gd name="T150" fmla="+- 0 1356 1150"/>
                  <a:gd name="T151" fmla="*/ 1356 h 1187"/>
                  <a:gd name="T152" fmla="+- 0 1789 1066"/>
                  <a:gd name="T153" fmla="*/ T152 w 964"/>
                  <a:gd name="T154" fmla="+- 0 1230 1150"/>
                  <a:gd name="T155" fmla="*/ 1230 h 1187"/>
                  <a:gd name="T156" fmla="+- 0 1655 1066"/>
                  <a:gd name="T157" fmla="*/ T156 w 964"/>
                  <a:gd name="T158" fmla="+- 0 1170 1150"/>
                  <a:gd name="T159" fmla="*/ 1170 h 1187"/>
                  <a:gd name="T160" fmla="+- 0 1482 1066"/>
                  <a:gd name="T161" fmla="*/ T160 w 964"/>
                  <a:gd name="T162" fmla="+- 0 1150 1150"/>
                  <a:gd name="T163" fmla="*/ 1150 h 11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964" h="1187">
                    <a:moveTo>
                      <a:pt x="416" y="0"/>
                    </a:moveTo>
                    <a:lnTo>
                      <a:pt x="326" y="7"/>
                    </a:lnTo>
                    <a:lnTo>
                      <a:pt x="246" y="28"/>
                    </a:lnTo>
                    <a:lnTo>
                      <a:pt x="176" y="62"/>
                    </a:lnTo>
                    <a:lnTo>
                      <a:pt x="117" y="110"/>
                    </a:lnTo>
                    <a:lnTo>
                      <a:pt x="49" y="205"/>
                    </a:lnTo>
                    <a:lnTo>
                      <a:pt x="15" y="299"/>
                    </a:lnTo>
                    <a:lnTo>
                      <a:pt x="2" y="372"/>
                    </a:lnTo>
                    <a:lnTo>
                      <a:pt x="0" y="424"/>
                    </a:lnTo>
                    <a:lnTo>
                      <a:pt x="4" y="476"/>
                    </a:lnTo>
                    <a:lnTo>
                      <a:pt x="21" y="552"/>
                    </a:lnTo>
                    <a:lnTo>
                      <a:pt x="58" y="649"/>
                    </a:lnTo>
                    <a:lnTo>
                      <a:pt x="123" y="760"/>
                    </a:lnTo>
                    <a:lnTo>
                      <a:pt x="136" y="778"/>
                    </a:lnTo>
                    <a:lnTo>
                      <a:pt x="163" y="823"/>
                    </a:lnTo>
                    <a:lnTo>
                      <a:pt x="191" y="881"/>
                    </a:lnTo>
                    <a:lnTo>
                      <a:pt x="203" y="941"/>
                    </a:lnTo>
                    <a:lnTo>
                      <a:pt x="202" y="960"/>
                    </a:lnTo>
                    <a:lnTo>
                      <a:pt x="193" y="1009"/>
                    </a:lnTo>
                    <a:lnTo>
                      <a:pt x="167" y="1085"/>
                    </a:lnTo>
                    <a:lnTo>
                      <a:pt x="116" y="1181"/>
                    </a:lnTo>
                    <a:lnTo>
                      <a:pt x="602" y="1187"/>
                    </a:lnTo>
                    <a:lnTo>
                      <a:pt x="600" y="1161"/>
                    </a:lnTo>
                    <a:lnTo>
                      <a:pt x="598" y="1102"/>
                    </a:lnTo>
                    <a:lnTo>
                      <a:pt x="608" y="1031"/>
                    </a:lnTo>
                    <a:lnTo>
                      <a:pt x="639" y="972"/>
                    </a:lnTo>
                    <a:lnTo>
                      <a:pt x="643" y="969"/>
                    </a:lnTo>
                    <a:lnTo>
                      <a:pt x="654" y="963"/>
                    </a:lnTo>
                    <a:lnTo>
                      <a:pt x="674" y="961"/>
                    </a:lnTo>
                    <a:lnTo>
                      <a:pt x="703" y="966"/>
                    </a:lnTo>
                    <a:lnTo>
                      <a:pt x="709" y="967"/>
                    </a:lnTo>
                    <a:lnTo>
                      <a:pt x="721" y="970"/>
                    </a:lnTo>
                    <a:lnTo>
                      <a:pt x="740" y="973"/>
                    </a:lnTo>
                    <a:lnTo>
                      <a:pt x="763" y="973"/>
                    </a:lnTo>
                    <a:lnTo>
                      <a:pt x="792" y="970"/>
                    </a:lnTo>
                    <a:lnTo>
                      <a:pt x="854" y="940"/>
                    </a:lnTo>
                    <a:lnTo>
                      <a:pt x="871" y="888"/>
                    </a:lnTo>
                    <a:lnTo>
                      <a:pt x="870" y="860"/>
                    </a:lnTo>
                    <a:lnTo>
                      <a:pt x="870" y="843"/>
                    </a:lnTo>
                    <a:lnTo>
                      <a:pt x="872" y="834"/>
                    </a:lnTo>
                    <a:lnTo>
                      <a:pt x="875" y="830"/>
                    </a:lnTo>
                    <a:lnTo>
                      <a:pt x="886" y="820"/>
                    </a:lnTo>
                    <a:lnTo>
                      <a:pt x="892" y="811"/>
                    </a:lnTo>
                    <a:lnTo>
                      <a:pt x="897" y="799"/>
                    </a:lnTo>
                    <a:lnTo>
                      <a:pt x="899" y="784"/>
                    </a:lnTo>
                    <a:lnTo>
                      <a:pt x="898" y="774"/>
                    </a:lnTo>
                    <a:lnTo>
                      <a:pt x="894" y="765"/>
                    </a:lnTo>
                    <a:lnTo>
                      <a:pt x="889" y="758"/>
                    </a:lnTo>
                    <a:lnTo>
                      <a:pt x="892" y="755"/>
                    </a:lnTo>
                    <a:lnTo>
                      <a:pt x="899" y="748"/>
                    </a:lnTo>
                    <a:lnTo>
                      <a:pt x="905" y="739"/>
                    </a:lnTo>
                    <a:lnTo>
                      <a:pt x="908" y="729"/>
                    </a:lnTo>
                    <a:lnTo>
                      <a:pt x="911" y="713"/>
                    </a:lnTo>
                    <a:lnTo>
                      <a:pt x="910" y="704"/>
                    </a:lnTo>
                    <a:lnTo>
                      <a:pt x="906" y="690"/>
                    </a:lnTo>
                    <a:lnTo>
                      <a:pt x="895" y="672"/>
                    </a:lnTo>
                    <a:lnTo>
                      <a:pt x="894" y="666"/>
                    </a:lnTo>
                    <a:lnTo>
                      <a:pt x="894" y="661"/>
                    </a:lnTo>
                    <a:lnTo>
                      <a:pt x="897" y="658"/>
                    </a:lnTo>
                    <a:lnTo>
                      <a:pt x="916" y="650"/>
                    </a:lnTo>
                    <a:lnTo>
                      <a:pt x="938" y="639"/>
                    </a:lnTo>
                    <a:lnTo>
                      <a:pt x="956" y="622"/>
                    </a:lnTo>
                    <a:lnTo>
                      <a:pt x="963" y="600"/>
                    </a:lnTo>
                    <a:lnTo>
                      <a:pt x="961" y="584"/>
                    </a:lnTo>
                    <a:lnTo>
                      <a:pt x="957" y="572"/>
                    </a:lnTo>
                    <a:lnTo>
                      <a:pt x="952" y="565"/>
                    </a:lnTo>
                    <a:lnTo>
                      <a:pt x="896" y="505"/>
                    </a:lnTo>
                    <a:lnTo>
                      <a:pt x="870" y="471"/>
                    </a:lnTo>
                    <a:lnTo>
                      <a:pt x="857" y="450"/>
                    </a:lnTo>
                    <a:lnTo>
                      <a:pt x="854" y="439"/>
                    </a:lnTo>
                    <a:lnTo>
                      <a:pt x="861" y="418"/>
                    </a:lnTo>
                    <a:lnTo>
                      <a:pt x="864" y="395"/>
                    </a:lnTo>
                    <a:lnTo>
                      <a:pt x="866" y="376"/>
                    </a:lnTo>
                    <a:lnTo>
                      <a:pt x="866" y="365"/>
                    </a:lnTo>
                    <a:lnTo>
                      <a:pt x="866" y="340"/>
                    </a:lnTo>
                    <a:lnTo>
                      <a:pt x="830" y="206"/>
                    </a:lnTo>
                    <a:lnTo>
                      <a:pt x="775" y="125"/>
                    </a:lnTo>
                    <a:lnTo>
                      <a:pt x="723" y="80"/>
                    </a:lnTo>
                    <a:lnTo>
                      <a:pt x="661" y="45"/>
                    </a:lnTo>
                    <a:lnTo>
                      <a:pt x="589" y="20"/>
                    </a:lnTo>
                    <a:lnTo>
                      <a:pt x="507" y="5"/>
                    </a:lnTo>
                    <a:lnTo>
                      <a:pt x="4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latin typeface="Georgia" panose="02040502050405020303" pitchFamily="18" charset="0"/>
                </a:endParaRPr>
              </a:p>
            </p:txBody>
          </p:sp>
          <p:sp>
            <p:nvSpPr>
              <p:cNvPr id="114" name="Freeform 12">
                <a:extLst>
                  <a:ext uri="{FF2B5EF4-FFF2-40B4-BE49-F238E27FC236}">
                    <a16:creationId xmlns:a16="http://schemas.microsoft.com/office/drawing/2014/main" id="{32D53EB6-FF54-6E49-156E-A791B12655F7}"/>
                  </a:ext>
                </a:extLst>
              </p:cNvPr>
              <p:cNvSpPr>
                <a:spLocks/>
              </p:cNvSpPr>
              <p:nvPr/>
            </p:nvSpPr>
            <p:spPr bwMode="auto">
              <a:xfrm>
                <a:off x="1065" y="1150"/>
                <a:ext cx="964" cy="1187"/>
              </a:xfrm>
              <a:custGeom>
                <a:avLst/>
                <a:gdLst>
                  <a:gd name="T0" fmla="+- 0 1666 1066"/>
                  <a:gd name="T1" fmla="*/ T0 w 964"/>
                  <a:gd name="T2" fmla="+- 0 2311 1150"/>
                  <a:gd name="T3" fmla="*/ 2311 h 1187"/>
                  <a:gd name="T4" fmla="+- 0 1674 1066"/>
                  <a:gd name="T5" fmla="*/ T4 w 964"/>
                  <a:gd name="T6" fmla="+- 0 2181 1150"/>
                  <a:gd name="T7" fmla="*/ 2181 h 1187"/>
                  <a:gd name="T8" fmla="+- 0 1709 1066"/>
                  <a:gd name="T9" fmla="*/ T8 w 964"/>
                  <a:gd name="T10" fmla="+- 0 2119 1150"/>
                  <a:gd name="T11" fmla="*/ 2119 h 1187"/>
                  <a:gd name="T12" fmla="+- 0 1740 1066"/>
                  <a:gd name="T13" fmla="*/ T12 w 964"/>
                  <a:gd name="T14" fmla="+- 0 2111 1150"/>
                  <a:gd name="T15" fmla="*/ 2111 h 1187"/>
                  <a:gd name="T16" fmla="+- 0 1775 1066"/>
                  <a:gd name="T17" fmla="*/ T16 w 964"/>
                  <a:gd name="T18" fmla="+- 0 2117 1150"/>
                  <a:gd name="T19" fmla="*/ 2117 h 1187"/>
                  <a:gd name="T20" fmla="+- 0 1806 1066"/>
                  <a:gd name="T21" fmla="*/ T20 w 964"/>
                  <a:gd name="T22" fmla="+- 0 2123 1150"/>
                  <a:gd name="T23" fmla="*/ 2123 h 1187"/>
                  <a:gd name="T24" fmla="+- 0 1858 1066"/>
                  <a:gd name="T25" fmla="*/ T24 w 964"/>
                  <a:gd name="T26" fmla="+- 0 2120 1150"/>
                  <a:gd name="T27" fmla="*/ 2120 h 1187"/>
                  <a:gd name="T28" fmla="+- 0 1937 1066"/>
                  <a:gd name="T29" fmla="*/ T28 w 964"/>
                  <a:gd name="T30" fmla="+- 0 2038 1150"/>
                  <a:gd name="T31" fmla="*/ 2038 h 1187"/>
                  <a:gd name="T32" fmla="+- 0 1936 1066"/>
                  <a:gd name="T33" fmla="*/ T32 w 964"/>
                  <a:gd name="T34" fmla="+- 0 1993 1150"/>
                  <a:gd name="T35" fmla="*/ 1993 h 1187"/>
                  <a:gd name="T36" fmla="+- 0 1941 1066"/>
                  <a:gd name="T37" fmla="*/ T36 w 964"/>
                  <a:gd name="T38" fmla="+- 0 1980 1150"/>
                  <a:gd name="T39" fmla="*/ 1980 h 1187"/>
                  <a:gd name="T40" fmla="+- 0 1952 1066"/>
                  <a:gd name="T41" fmla="*/ T40 w 964"/>
                  <a:gd name="T42" fmla="+- 0 1970 1150"/>
                  <a:gd name="T43" fmla="*/ 1970 h 1187"/>
                  <a:gd name="T44" fmla="+- 0 1963 1066"/>
                  <a:gd name="T45" fmla="*/ T44 w 964"/>
                  <a:gd name="T46" fmla="+- 0 1949 1150"/>
                  <a:gd name="T47" fmla="*/ 1949 h 1187"/>
                  <a:gd name="T48" fmla="+- 0 1964 1066"/>
                  <a:gd name="T49" fmla="*/ T48 w 964"/>
                  <a:gd name="T50" fmla="+- 0 1924 1150"/>
                  <a:gd name="T51" fmla="*/ 1924 h 1187"/>
                  <a:gd name="T52" fmla="+- 0 1955 1066"/>
                  <a:gd name="T53" fmla="*/ T52 w 964"/>
                  <a:gd name="T54" fmla="+- 0 1908 1150"/>
                  <a:gd name="T55" fmla="*/ 1908 h 1187"/>
                  <a:gd name="T56" fmla="+- 0 1976 1066"/>
                  <a:gd name="T57" fmla="*/ T56 w 964"/>
                  <a:gd name="T58" fmla="+- 0 1866 1150"/>
                  <a:gd name="T59" fmla="*/ 1866 h 1187"/>
                  <a:gd name="T60" fmla="+- 0 1976 1066"/>
                  <a:gd name="T61" fmla="*/ T60 w 964"/>
                  <a:gd name="T62" fmla="+- 0 1854 1150"/>
                  <a:gd name="T63" fmla="*/ 1854 h 1187"/>
                  <a:gd name="T64" fmla="+- 0 1961 1066"/>
                  <a:gd name="T65" fmla="*/ T64 w 964"/>
                  <a:gd name="T66" fmla="+- 0 1822 1150"/>
                  <a:gd name="T67" fmla="*/ 1822 h 1187"/>
                  <a:gd name="T68" fmla="+- 0 1960 1066"/>
                  <a:gd name="T69" fmla="*/ T68 w 964"/>
                  <a:gd name="T70" fmla="+- 0 1811 1150"/>
                  <a:gd name="T71" fmla="*/ 1811 h 1187"/>
                  <a:gd name="T72" fmla="+- 0 1963 1066"/>
                  <a:gd name="T73" fmla="*/ T72 w 964"/>
                  <a:gd name="T74" fmla="+- 0 1808 1150"/>
                  <a:gd name="T75" fmla="*/ 1808 h 1187"/>
                  <a:gd name="T76" fmla="+- 0 2004 1066"/>
                  <a:gd name="T77" fmla="*/ T76 w 964"/>
                  <a:gd name="T78" fmla="+- 0 1789 1150"/>
                  <a:gd name="T79" fmla="*/ 1789 h 1187"/>
                  <a:gd name="T80" fmla="+- 0 2029 1066"/>
                  <a:gd name="T81" fmla="*/ T80 w 964"/>
                  <a:gd name="T82" fmla="+- 0 1750 1150"/>
                  <a:gd name="T83" fmla="*/ 1750 h 1187"/>
                  <a:gd name="T84" fmla="+- 0 2023 1066"/>
                  <a:gd name="T85" fmla="*/ T84 w 964"/>
                  <a:gd name="T86" fmla="+- 0 1722 1150"/>
                  <a:gd name="T87" fmla="*/ 1722 h 1187"/>
                  <a:gd name="T88" fmla="+- 0 2014 1066"/>
                  <a:gd name="T89" fmla="*/ T88 w 964"/>
                  <a:gd name="T90" fmla="+- 0 1710 1150"/>
                  <a:gd name="T91" fmla="*/ 1710 h 1187"/>
                  <a:gd name="T92" fmla="+- 0 2013 1066"/>
                  <a:gd name="T93" fmla="*/ T92 w 964"/>
                  <a:gd name="T94" fmla="+- 0 1709 1150"/>
                  <a:gd name="T95" fmla="*/ 1709 h 1187"/>
                  <a:gd name="T96" fmla="+- 0 1962 1066"/>
                  <a:gd name="T97" fmla="*/ T96 w 964"/>
                  <a:gd name="T98" fmla="+- 0 1655 1150"/>
                  <a:gd name="T99" fmla="*/ 1655 h 1187"/>
                  <a:gd name="T100" fmla="+- 0 1923 1066"/>
                  <a:gd name="T101" fmla="*/ T100 w 964"/>
                  <a:gd name="T102" fmla="+- 0 1600 1150"/>
                  <a:gd name="T103" fmla="*/ 1600 h 1187"/>
                  <a:gd name="T104" fmla="+- 0 1927 1066"/>
                  <a:gd name="T105" fmla="*/ T104 w 964"/>
                  <a:gd name="T106" fmla="+- 0 1568 1150"/>
                  <a:gd name="T107" fmla="*/ 1568 h 1187"/>
                  <a:gd name="T108" fmla="+- 0 1932 1066"/>
                  <a:gd name="T109" fmla="*/ T108 w 964"/>
                  <a:gd name="T110" fmla="+- 0 1526 1150"/>
                  <a:gd name="T111" fmla="*/ 1526 h 1187"/>
                  <a:gd name="T112" fmla="+- 0 1932 1066"/>
                  <a:gd name="T113" fmla="*/ T112 w 964"/>
                  <a:gd name="T114" fmla="+- 0 1490 1150"/>
                  <a:gd name="T115" fmla="*/ 1490 h 1187"/>
                  <a:gd name="T116" fmla="+- 0 1841 1066"/>
                  <a:gd name="T117" fmla="*/ T116 w 964"/>
                  <a:gd name="T118" fmla="+- 0 1275 1150"/>
                  <a:gd name="T119" fmla="*/ 1275 h 1187"/>
                  <a:gd name="T120" fmla="+- 0 1727 1066"/>
                  <a:gd name="T121" fmla="*/ T120 w 964"/>
                  <a:gd name="T122" fmla="+- 0 1195 1150"/>
                  <a:gd name="T123" fmla="*/ 1195 h 1187"/>
                  <a:gd name="T124" fmla="+- 0 1573 1066"/>
                  <a:gd name="T125" fmla="*/ T124 w 964"/>
                  <a:gd name="T126" fmla="+- 0 1155 1150"/>
                  <a:gd name="T127" fmla="*/ 1155 h 1187"/>
                  <a:gd name="T128" fmla="+- 0 1392 1066"/>
                  <a:gd name="T129" fmla="*/ T128 w 964"/>
                  <a:gd name="T130" fmla="+- 0 1157 1150"/>
                  <a:gd name="T131" fmla="*/ 1157 h 1187"/>
                  <a:gd name="T132" fmla="+- 0 1242 1066"/>
                  <a:gd name="T133" fmla="*/ T132 w 964"/>
                  <a:gd name="T134" fmla="+- 0 1212 1150"/>
                  <a:gd name="T135" fmla="*/ 1212 h 1187"/>
                  <a:gd name="T136" fmla="+- 0 1115 1066"/>
                  <a:gd name="T137" fmla="*/ T136 w 964"/>
                  <a:gd name="T138" fmla="+- 0 1355 1150"/>
                  <a:gd name="T139" fmla="*/ 1355 h 1187"/>
                  <a:gd name="T140" fmla="+- 0 1068 1066"/>
                  <a:gd name="T141" fmla="*/ T140 w 964"/>
                  <a:gd name="T142" fmla="+- 0 1522 1150"/>
                  <a:gd name="T143" fmla="*/ 1522 h 1187"/>
                  <a:gd name="T144" fmla="+- 0 1070 1066"/>
                  <a:gd name="T145" fmla="*/ T144 w 964"/>
                  <a:gd name="T146" fmla="+- 0 1626 1150"/>
                  <a:gd name="T147" fmla="*/ 1626 h 1187"/>
                  <a:gd name="T148" fmla="+- 0 1124 1066"/>
                  <a:gd name="T149" fmla="*/ T148 w 964"/>
                  <a:gd name="T150" fmla="+- 0 1799 1150"/>
                  <a:gd name="T151" fmla="*/ 1799 h 1187"/>
                  <a:gd name="T152" fmla="+- 0 1202 1066"/>
                  <a:gd name="T153" fmla="*/ T152 w 964"/>
                  <a:gd name="T154" fmla="+- 0 1928 1150"/>
                  <a:gd name="T155" fmla="*/ 1928 h 1187"/>
                  <a:gd name="T156" fmla="+- 0 1257 1066"/>
                  <a:gd name="T157" fmla="*/ T156 w 964"/>
                  <a:gd name="T158" fmla="+- 0 2031 1150"/>
                  <a:gd name="T159" fmla="*/ 2031 h 1187"/>
                  <a:gd name="T160" fmla="+- 0 1268 1066"/>
                  <a:gd name="T161" fmla="*/ T160 w 964"/>
                  <a:gd name="T162" fmla="+- 0 2110 1150"/>
                  <a:gd name="T163" fmla="*/ 2110 h 1187"/>
                  <a:gd name="T164" fmla="+- 0 1233 1066"/>
                  <a:gd name="T165" fmla="*/ T164 w 964"/>
                  <a:gd name="T166" fmla="+- 0 2235 1150"/>
                  <a:gd name="T167" fmla="*/ 2235 h 11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64" h="1187">
                    <a:moveTo>
                      <a:pt x="602" y="1187"/>
                    </a:moveTo>
                    <a:lnTo>
                      <a:pt x="600" y="1161"/>
                    </a:lnTo>
                    <a:lnTo>
                      <a:pt x="598" y="1102"/>
                    </a:lnTo>
                    <a:lnTo>
                      <a:pt x="608" y="1031"/>
                    </a:lnTo>
                    <a:lnTo>
                      <a:pt x="639" y="972"/>
                    </a:lnTo>
                    <a:lnTo>
                      <a:pt x="643" y="969"/>
                    </a:lnTo>
                    <a:lnTo>
                      <a:pt x="654" y="963"/>
                    </a:lnTo>
                    <a:lnTo>
                      <a:pt x="674" y="961"/>
                    </a:lnTo>
                    <a:lnTo>
                      <a:pt x="703" y="966"/>
                    </a:lnTo>
                    <a:lnTo>
                      <a:pt x="709" y="967"/>
                    </a:lnTo>
                    <a:lnTo>
                      <a:pt x="721" y="970"/>
                    </a:lnTo>
                    <a:lnTo>
                      <a:pt x="740" y="973"/>
                    </a:lnTo>
                    <a:lnTo>
                      <a:pt x="763" y="973"/>
                    </a:lnTo>
                    <a:lnTo>
                      <a:pt x="792" y="970"/>
                    </a:lnTo>
                    <a:lnTo>
                      <a:pt x="854" y="940"/>
                    </a:lnTo>
                    <a:lnTo>
                      <a:pt x="871" y="888"/>
                    </a:lnTo>
                    <a:lnTo>
                      <a:pt x="870" y="860"/>
                    </a:lnTo>
                    <a:lnTo>
                      <a:pt x="870" y="843"/>
                    </a:lnTo>
                    <a:lnTo>
                      <a:pt x="872" y="834"/>
                    </a:lnTo>
                    <a:lnTo>
                      <a:pt x="875" y="830"/>
                    </a:lnTo>
                    <a:lnTo>
                      <a:pt x="879" y="826"/>
                    </a:lnTo>
                    <a:lnTo>
                      <a:pt x="886" y="820"/>
                    </a:lnTo>
                    <a:lnTo>
                      <a:pt x="892" y="811"/>
                    </a:lnTo>
                    <a:lnTo>
                      <a:pt x="897" y="799"/>
                    </a:lnTo>
                    <a:lnTo>
                      <a:pt x="899" y="784"/>
                    </a:lnTo>
                    <a:lnTo>
                      <a:pt x="898" y="774"/>
                    </a:lnTo>
                    <a:lnTo>
                      <a:pt x="894" y="765"/>
                    </a:lnTo>
                    <a:lnTo>
                      <a:pt x="889" y="758"/>
                    </a:lnTo>
                    <a:lnTo>
                      <a:pt x="890" y="757"/>
                    </a:lnTo>
                    <a:lnTo>
                      <a:pt x="910" y="716"/>
                    </a:lnTo>
                    <a:lnTo>
                      <a:pt x="911" y="713"/>
                    </a:lnTo>
                    <a:lnTo>
                      <a:pt x="910" y="704"/>
                    </a:lnTo>
                    <a:lnTo>
                      <a:pt x="906" y="690"/>
                    </a:lnTo>
                    <a:lnTo>
                      <a:pt x="895" y="672"/>
                    </a:lnTo>
                    <a:lnTo>
                      <a:pt x="894" y="666"/>
                    </a:lnTo>
                    <a:lnTo>
                      <a:pt x="894" y="661"/>
                    </a:lnTo>
                    <a:lnTo>
                      <a:pt x="896" y="659"/>
                    </a:lnTo>
                    <a:lnTo>
                      <a:pt x="897" y="658"/>
                    </a:lnTo>
                    <a:lnTo>
                      <a:pt x="916" y="650"/>
                    </a:lnTo>
                    <a:lnTo>
                      <a:pt x="938" y="639"/>
                    </a:lnTo>
                    <a:lnTo>
                      <a:pt x="956" y="622"/>
                    </a:lnTo>
                    <a:lnTo>
                      <a:pt x="963" y="600"/>
                    </a:lnTo>
                    <a:lnTo>
                      <a:pt x="961" y="584"/>
                    </a:lnTo>
                    <a:lnTo>
                      <a:pt x="957" y="572"/>
                    </a:lnTo>
                    <a:lnTo>
                      <a:pt x="952" y="565"/>
                    </a:lnTo>
                    <a:lnTo>
                      <a:pt x="948" y="560"/>
                    </a:lnTo>
                    <a:lnTo>
                      <a:pt x="947" y="559"/>
                    </a:lnTo>
                    <a:lnTo>
                      <a:pt x="942" y="554"/>
                    </a:lnTo>
                    <a:lnTo>
                      <a:pt x="896" y="505"/>
                    </a:lnTo>
                    <a:lnTo>
                      <a:pt x="870" y="471"/>
                    </a:lnTo>
                    <a:lnTo>
                      <a:pt x="857" y="450"/>
                    </a:lnTo>
                    <a:lnTo>
                      <a:pt x="854" y="439"/>
                    </a:lnTo>
                    <a:lnTo>
                      <a:pt x="861" y="418"/>
                    </a:lnTo>
                    <a:lnTo>
                      <a:pt x="864" y="395"/>
                    </a:lnTo>
                    <a:lnTo>
                      <a:pt x="866" y="376"/>
                    </a:lnTo>
                    <a:lnTo>
                      <a:pt x="866" y="365"/>
                    </a:lnTo>
                    <a:lnTo>
                      <a:pt x="866" y="340"/>
                    </a:lnTo>
                    <a:lnTo>
                      <a:pt x="830" y="206"/>
                    </a:lnTo>
                    <a:lnTo>
                      <a:pt x="775" y="125"/>
                    </a:lnTo>
                    <a:lnTo>
                      <a:pt x="723" y="80"/>
                    </a:lnTo>
                    <a:lnTo>
                      <a:pt x="661" y="45"/>
                    </a:lnTo>
                    <a:lnTo>
                      <a:pt x="589" y="20"/>
                    </a:lnTo>
                    <a:lnTo>
                      <a:pt x="507" y="5"/>
                    </a:lnTo>
                    <a:lnTo>
                      <a:pt x="416" y="0"/>
                    </a:lnTo>
                    <a:lnTo>
                      <a:pt x="326" y="7"/>
                    </a:lnTo>
                    <a:lnTo>
                      <a:pt x="246" y="28"/>
                    </a:lnTo>
                    <a:lnTo>
                      <a:pt x="176" y="62"/>
                    </a:lnTo>
                    <a:lnTo>
                      <a:pt x="117" y="110"/>
                    </a:lnTo>
                    <a:lnTo>
                      <a:pt x="49" y="205"/>
                    </a:lnTo>
                    <a:lnTo>
                      <a:pt x="15" y="299"/>
                    </a:lnTo>
                    <a:lnTo>
                      <a:pt x="2" y="372"/>
                    </a:lnTo>
                    <a:lnTo>
                      <a:pt x="0" y="424"/>
                    </a:lnTo>
                    <a:lnTo>
                      <a:pt x="4" y="476"/>
                    </a:lnTo>
                    <a:lnTo>
                      <a:pt x="21" y="552"/>
                    </a:lnTo>
                    <a:lnTo>
                      <a:pt x="58" y="649"/>
                    </a:lnTo>
                    <a:lnTo>
                      <a:pt x="123" y="760"/>
                    </a:lnTo>
                    <a:lnTo>
                      <a:pt x="136" y="778"/>
                    </a:lnTo>
                    <a:lnTo>
                      <a:pt x="163" y="823"/>
                    </a:lnTo>
                    <a:lnTo>
                      <a:pt x="191" y="881"/>
                    </a:lnTo>
                    <a:lnTo>
                      <a:pt x="203" y="941"/>
                    </a:lnTo>
                    <a:lnTo>
                      <a:pt x="202" y="960"/>
                    </a:lnTo>
                    <a:lnTo>
                      <a:pt x="193" y="1009"/>
                    </a:lnTo>
                    <a:lnTo>
                      <a:pt x="167" y="1085"/>
                    </a:lnTo>
                    <a:lnTo>
                      <a:pt x="116" y="1181"/>
                    </a:lnTo>
                  </a:path>
                </a:pathLst>
              </a:custGeom>
              <a:noFill/>
              <a:ln w="20498">
                <a:solidFill>
                  <a:srgbClr val="6BC8C2"/>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latin typeface="Georgia" panose="02040502050405020303" pitchFamily="18" charset="0"/>
                </a:endParaRPr>
              </a:p>
            </p:txBody>
          </p:sp>
          <p:sp>
            <p:nvSpPr>
              <p:cNvPr id="115" name="Freeform 11">
                <a:extLst>
                  <a:ext uri="{FF2B5EF4-FFF2-40B4-BE49-F238E27FC236}">
                    <a16:creationId xmlns:a16="http://schemas.microsoft.com/office/drawing/2014/main" id="{19D8001F-8905-28A5-8A0F-D51976D19AE0}"/>
                  </a:ext>
                </a:extLst>
              </p:cNvPr>
              <p:cNvSpPr>
                <a:spLocks/>
              </p:cNvSpPr>
              <p:nvPr/>
            </p:nvSpPr>
            <p:spPr bwMode="auto">
              <a:xfrm>
                <a:off x="838" y="1150"/>
                <a:ext cx="964" cy="1187"/>
              </a:xfrm>
              <a:custGeom>
                <a:avLst/>
                <a:gdLst>
                  <a:gd name="T0" fmla="+- 0 1165 838"/>
                  <a:gd name="T1" fmla="*/ T0 w 964"/>
                  <a:gd name="T2" fmla="+- 0 1157 1150"/>
                  <a:gd name="T3" fmla="*/ 1157 h 1187"/>
                  <a:gd name="T4" fmla="+- 0 1015 838"/>
                  <a:gd name="T5" fmla="*/ T4 w 964"/>
                  <a:gd name="T6" fmla="+- 0 1212 1150"/>
                  <a:gd name="T7" fmla="*/ 1212 h 1187"/>
                  <a:gd name="T8" fmla="+- 0 888 838"/>
                  <a:gd name="T9" fmla="*/ T8 w 964"/>
                  <a:gd name="T10" fmla="+- 0 1355 1150"/>
                  <a:gd name="T11" fmla="*/ 1355 h 1187"/>
                  <a:gd name="T12" fmla="+- 0 840 838"/>
                  <a:gd name="T13" fmla="*/ T12 w 964"/>
                  <a:gd name="T14" fmla="+- 0 1522 1150"/>
                  <a:gd name="T15" fmla="*/ 1522 h 1187"/>
                  <a:gd name="T16" fmla="+- 0 843 838"/>
                  <a:gd name="T17" fmla="*/ T16 w 964"/>
                  <a:gd name="T18" fmla="+- 0 1626 1150"/>
                  <a:gd name="T19" fmla="*/ 1626 h 1187"/>
                  <a:gd name="T20" fmla="+- 0 897 838"/>
                  <a:gd name="T21" fmla="*/ T20 w 964"/>
                  <a:gd name="T22" fmla="+- 0 1799 1150"/>
                  <a:gd name="T23" fmla="*/ 1799 h 1187"/>
                  <a:gd name="T24" fmla="+- 0 974 838"/>
                  <a:gd name="T25" fmla="*/ T24 w 964"/>
                  <a:gd name="T26" fmla="+- 0 1928 1150"/>
                  <a:gd name="T27" fmla="*/ 1928 h 1187"/>
                  <a:gd name="T28" fmla="+- 0 1029 838"/>
                  <a:gd name="T29" fmla="*/ T28 w 964"/>
                  <a:gd name="T30" fmla="+- 0 2031 1150"/>
                  <a:gd name="T31" fmla="*/ 2031 h 1187"/>
                  <a:gd name="T32" fmla="+- 0 1041 838"/>
                  <a:gd name="T33" fmla="*/ T32 w 964"/>
                  <a:gd name="T34" fmla="+- 0 2110 1150"/>
                  <a:gd name="T35" fmla="*/ 2110 h 1187"/>
                  <a:gd name="T36" fmla="+- 0 1005 838"/>
                  <a:gd name="T37" fmla="*/ T36 w 964"/>
                  <a:gd name="T38" fmla="+- 0 2235 1150"/>
                  <a:gd name="T39" fmla="*/ 2235 h 1187"/>
                  <a:gd name="T40" fmla="+- 0 1441 838"/>
                  <a:gd name="T41" fmla="*/ T40 w 964"/>
                  <a:gd name="T42" fmla="+- 0 2337 1150"/>
                  <a:gd name="T43" fmla="*/ 2337 h 1187"/>
                  <a:gd name="T44" fmla="+- 0 1437 838"/>
                  <a:gd name="T45" fmla="*/ T44 w 964"/>
                  <a:gd name="T46" fmla="+- 0 2252 1150"/>
                  <a:gd name="T47" fmla="*/ 2252 h 1187"/>
                  <a:gd name="T48" fmla="+- 0 1477 838"/>
                  <a:gd name="T49" fmla="*/ T48 w 964"/>
                  <a:gd name="T50" fmla="+- 0 2122 1150"/>
                  <a:gd name="T51" fmla="*/ 2122 h 1187"/>
                  <a:gd name="T52" fmla="+- 0 1493 838"/>
                  <a:gd name="T53" fmla="*/ T52 w 964"/>
                  <a:gd name="T54" fmla="+- 0 2113 1150"/>
                  <a:gd name="T55" fmla="*/ 2113 h 1187"/>
                  <a:gd name="T56" fmla="+- 0 1542 838"/>
                  <a:gd name="T57" fmla="*/ T56 w 964"/>
                  <a:gd name="T58" fmla="+- 0 2116 1150"/>
                  <a:gd name="T59" fmla="*/ 2116 h 1187"/>
                  <a:gd name="T60" fmla="+- 0 1560 838"/>
                  <a:gd name="T61" fmla="*/ T60 w 964"/>
                  <a:gd name="T62" fmla="+- 0 2120 1150"/>
                  <a:gd name="T63" fmla="*/ 2120 h 1187"/>
                  <a:gd name="T64" fmla="+- 0 1602 838"/>
                  <a:gd name="T65" fmla="*/ T64 w 964"/>
                  <a:gd name="T66" fmla="+- 0 2123 1150"/>
                  <a:gd name="T67" fmla="*/ 2123 h 1187"/>
                  <a:gd name="T68" fmla="+- 0 1693 838"/>
                  <a:gd name="T69" fmla="*/ T68 w 964"/>
                  <a:gd name="T70" fmla="+- 0 2090 1150"/>
                  <a:gd name="T71" fmla="*/ 2090 h 1187"/>
                  <a:gd name="T72" fmla="+- 0 1708 838"/>
                  <a:gd name="T73" fmla="*/ T72 w 964"/>
                  <a:gd name="T74" fmla="+- 0 2010 1150"/>
                  <a:gd name="T75" fmla="*/ 2010 h 1187"/>
                  <a:gd name="T76" fmla="+- 0 1711 838"/>
                  <a:gd name="T77" fmla="*/ T76 w 964"/>
                  <a:gd name="T78" fmla="+- 0 1984 1150"/>
                  <a:gd name="T79" fmla="*/ 1984 h 1187"/>
                  <a:gd name="T80" fmla="+- 0 1724 838"/>
                  <a:gd name="T81" fmla="*/ T80 w 964"/>
                  <a:gd name="T82" fmla="+- 0 1970 1150"/>
                  <a:gd name="T83" fmla="*/ 1970 h 1187"/>
                  <a:gd name="T84" fmla="+- 0 1736 838"/>
                  <a:gd name="T85" fmla="*/ T84 w 964"/>
                  <a:gd name="T86" fmla="+- 0 1949 1150"/>
                  <a:gd name="T87" fmla="*/ 1949 h 1187"/>
                  <a:gd name="T88" fmla="+- 0 1737 838"/>
                  <a:gd name="T89" fmla="*/ T88 w 964"/>
                  <a:gd name="T90" fmla="+- 0 1924 1150"/>
                  <a:gd name="T91" fmla="*/ 1924 h 1187"/>
                  <a:gd name="T92" fmla="+- 0 1728 838"/>
                  <a:gd name="T93" fmla="*/ T92 w 964"/>
                  <a:gd name="T94" fmla="+- 0 1908 1150"/>
                  <a:gd name="T95" fmla="*/ 1908 h 1187"/>
                  <a:gd name="T96" fmla="+- 0 1738 838"/>
                  <a:gd name="T97" fmla="*/ T96 w 964"/>
                  <a:gd name="T98" fmla="+- 0 1898 1150"/>
                  <a:gd name="T99" fmla="*/ 1898 h 1187"/>
                  <a:gd name="T100" fmla="+- 0 1747 838"/>
                  <a:gd name="T101" fmla="*/ T100 w 964"/>
                  <a:gd name="T102" fmla="+- 0 1879 1150"/>
                  <a:gd name="T103" fmla="*/ 1879 h 1187"/>
                  <a:gd name="T104" fmla="+- 0 1749 838"/>
                  <a:gd name="T105" fmla="*/ T104 w 964"/>
                  <a:gd name="T106" fmla="+- 0 1854 1150"/>
                  <a:gd name="T107" fmla="*/ 1854 h 1187"/>
                  <a:gd name="T108" fmla="+- 0 1734 838"/>
                  <a:gd name="T109" fmla="*/ T108 w 964"/>
                  <a:gd name="T110" fmla="+- 0 1822 1150"/>
                  <a:gd name="T111" fmla="*/ 1822 h 1187"/>
                  <a:gd name="T112" fmla="+- 0 1732 838"/>
                  <a:gd name="T113" fmla="*/ T112 w 964"/>
                  <a:gd name="T114" fmla="+- 0 1811 1150"/>
                  <a:gd name="T115" fmla="*/ 1811 h 1187"/>
                  <a:gd name="T116" fmla="+- 0 1755 838"/>
                  <a:gd name="T117" fmla="*/ T116 w 964"/>
                  <a:gd name="T118" fmla="+- 0 1800 1150"/>
                  <a:gd name="T119" fmla="*/ 1800 h 1187"/>
                  <a:gd name="T120" fmla="+- 0 1794 838"/>
                  <a:gd name="T121" fmla="*/ T120 w 964"/>
                  <a:gd name="T122" fmla="+- 0 1772 1150"/>
                  <a:gd name="T123" fmla="*/ 1772 h 1187"/>
                  <a:gd name="T124" fmla="+- 0 1800 838"/>
                  <a:gd name="T125" fmla="*/ T124 w 964"/>
                  <a:gd name="T126" fmla="+- 0 1734 1150"/>
                  <a:gd name="T127" fmla="*/ 1734 h 1187"/>
                  <a:gd name="T128" fmla="+- 0 1791 838"/>
                  <a:gd name="T129" fmla="*/ T128 w 964"/>
                  <a:gd name="T130" fmla="+- 0 1715 1150"/>
                  <a:gd name="T131" fmla="*/ 1715 h 1187"/>
                  <a:gd name="T132" fmla="+- 0 1708 838"/>
                  <a:gd name="T133" fmla="*/ T132 w 964"/>
                  <a:gd name="T134" fmla="+- 0 1621 1150"/>
                  <a:gd name="T135" fmla="*/ 1621 h 1187"/>
                  <a:gd name="T136" fmla="+- 0 1693 838"/>
                  <a:gd name="T137" fmla="*/ T136 w 964"/>
                  <a:gd name="T138" fmla="+- 0 1589 1150"/>
                  <a:gd name="T139" fmla="*/ 1589 h 1187"/>
                  <a:gd name="T140" fmla="+- 0 1703 838"/>
                  <a:gd name="T141" fmla="*/ T140 w 964"/>
                  <a:gd name="T142" fmla="+- 0 1545 1150"/>
                  <a:gd name="T143" fmla="*/ 1545 h 1187"/>
                  <a:gd name="T144" fmla="+- 0 1705 838"/>
                  <a:gd name="T145" fmla="*/ T144 w 964"/>
                  <a:gd name="T146" fmla="+- 0 1515 1150"/>
                  <a:gd name="T147" fmla="*/ 1515 h 1187"/>
                  <a:gd name="T148" fmla="+- 0 1669 838"/>
                  <a:gd name="T149" fmla="*/ T148 w 964"/>
                  <a:gd name="T150" fmla="+- 0 1356 1150"/>
                  <a:gd name="T151" fmla="*/ 1356 h 1187"/>
                  <a:gd name="T152" fmla="+- 0 1561 838"/>
                  <a:gd name="T153" fmla="*/ T152 w 964"/>
                  <a:gd name="T154" fmla="+- 0 1230 1150"/>
                  <a:gd name="T155" fmla="*/ 1230 h 1187"/>
                  <a:gd name="T156" fmla="+- 0 1428 838"/>
                  <a:gd name="T157" fmla="*/ T156 w 964"/>
                  <a:gd name="T158" fmla="+- 0 1170 1150"/>
                  <a:gd name="T159" fmla="*/ 1170 h 1187"/>
                  <a:gd name="T160" fmla="+- 0 1255 838"/>
                  <a:gd name="T161" fmla="*/ T160 w 964"/>
                  <a:gd name="T162" fmla="+- 0 1150 1150"/>
                  <a:gd name="T163" fmla="*/ 1150 h 11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964" h="1187">
                    <a:moveTo>
                      <a:pt x="417" y="0"/>
                    </a:moveTo>
                    <a:lnTo>
                      <a:pt x="327" y="7"/>
                    </a:lnTo>
                    <a:lnTo>
                      <a:pt x="247" y="28"/>
                    </a:lnTo>
                    <a:lnTo>
                      <a:pt x="177" y="62"/>
                    </a:lnTo>
                    <a:lnTo>
                      <a:pt x="118" y="110"/>
                    </a:lnTo>
                    <a:lnTo>
                      <a:pt x="50" y="205"/>
                    </a:lnTo>
                    <a:lnTo>
                      <a:pt x="15" y="299"/>
                    </a:lnTo>
                    <a:lnTo>
                      <a:pt x="2" y="372"/>
                    </a:lnTo>
                    <a:lnTo>
                      <a:pt x="0" y="424"/>
                    </a:lnTo>
                    <a:lnTo>
                      <a:pt x="5" y="476"/>
                    </a:lnTo>
                    <a:lnTo>
                      <a:pt x="22" y="552"/>
                    </a:lnTo>
                    <a:lnTo>
                      <a:pt x="59" y="649"/>
                    </a:lnTo>
                    <a:lnTo>
                      <a:pt x="123" y="760"/>
                    </a:lnTo>
                    <a:lnTo>
                      <a:pt x="136" y="778"/>
                    </a:lnTo>
                    <a:lnTo>
                      <a:pt x="164" y="823"/>
                    </a:lnTo>
                    <a:lnTo>
                      <a:pt x="191" y="881"/>
                    </a:lnTo>
                    <a:lnTo>
                      <a:pt x="204" y="941"/>
                    </a:lnTo>
                    <a:lnTo>
                      <a:pt x="203" y="960"/>
                    </a:lnTo>
                    <a:lnTo>
                      <a:pt x="193" y="1009"/>
                    </a:lnTo>
                    <a:lnTo>
                      <a:pt x="167" y="1085"/>
                    </a:lnTo>
                    <a:lnTo>
                      <a:pt x="117" y="1181"/>
                    </a:lnTo>
                    <a:lnTo>
                      <a:pt x="603" y="1187"/>
                    </a:lnTo>
                    <a:lnTo>
                      <a:pt x="600" y="1161"/>
                    </a:lnTo>
                    <a:lnTo>
                      <a:pt x="599" y="1102"/>
                    </a:lnTo>
                    <a:lnTo>
                      <a:pt x="608" y="1031"/>
                    </a:lnTo>
                    <a:lnTo>
                      <a:pt x="639" y="972"/>
                    </a:lnTo>
                    <a:lnTo>
                      <a:pt x="644" y="969"/>
                    </a:lnTo>
                    <a:lnTo>
                      <a:pt x="655" y="963"/>
                    </a:lnTo>
                    <a:lnTo>
                      <a:pt x="675" y="961"/>
                    </a:lnTo>
                    <a:lnTo>
                      <a:pt x="704" y="966"/>
                    </a:lnTo>
                    <a:lnTo>
                      <a:pt x="709" y="967"/>
                    </a:lnTo>
                    <a:lnTo>
                      <a:pt x="722" y="970"/>
                    </a:lnTo>
                    <a:lnTo>
                      <a:pt x="741" y="973"/>
                    </a:lnTo>
                    <a:lnTo>
                      <a:pt x="764" y="973"/>
                    </a:lnTo>
                    <a:lnTo>
                      <a:pt x="792" y="970"/>
                    </a:lnTo>
                    <a:lnTo>
                      <a:pt x="855" y="940"/>
                    </a:lnTo>
                    <a:lnTo>
                      <a:pt x="872" y="888"/>
                    </a:lnTo>
                    <a:lnTo>
                      <a:pt x="870" y="860"/>
                    </a:lnTo>
                    <a:lnTo>
                      <a:pt x="871" y="843"/>
                    </a:lnTo>
                    <a:lnTo>
                      <a:pt x="873" y="834"/>
                    </a:lnTo>
                    <a:lnTo>
                      <a:pt x="875" y="830"/>
                    </a:lnTo>
                    <a:lnTo>
                      <a:pt x="886" y="820"/>
                    </a:lnTo>
                    <a:lnTo>
                      <a:pt x="893" y="811"/>
                    </a:lnTo>
                    <a:lnTo>
                      <a:pt x="898" y="799"/>
                    </a:lnTo>
                    <a:lnTo>
                      <a:pt x="899" y="784"/>
                    </a:lnTo>
                    <a:lnTo>
                      <a:pt x="899" y="774"/>
                    </a:lnTo>
                    <a:lnTo>
                      <a:pt x="894" y="765"/>
                    </a:lnTo>
                    <a:lnTo>
                      <a:pt x="890" y="758"/>
                    </a:lnTo>
                    <a:lnTo>
                      <a:pt x="893" y="755"/>
                    </a:lnTo>
                    <a:lnTo>
                      <a:pt x="900" y="748"/>
                    </a:lnTo>
                    <a:lnTo>
                      <a:pt x="905" y="739"/>
                    </a:lnTo>
                    <a:lnTo>
                      <a:pt x="909" y="729"/>
                    </a:lnTo>
                    <a:lnTo>
                      <a:pt x="911" y="713"/>
                    </a:lnTo>
                    <a:lnTo>
                      <a:pt x="911" y="704"/>
                    </a:lnTo>
                    <a:lnTo>
                      <a:pt x="907" y="690"/>
                    </a:lnTo>
                    <a:lnTo>
                      <a:pt x="896" y="672"/>
                    </a:lnTo>
                    <a:lnTo>
                      <a:pt x="894" y="666"/>
                    </a:lnTo>
                    <a:lnTo>
                      <a:pt x="894" y="661"/>
                    </a:lnTo>
                    <a:lnTo>
                      <a:pt x="897" y="658"/>
                    </a:lnTo>
                    <a:lnTo>
                      <a:pt x="917" y="650"/>
                    </a:lnTo>
                    <a:lnTo>
                      <a:pt x="939" y="639"/>
                    </a:lnTo>
                    <a:lnTo>
                      <a:pt x="956" y="622"/>
                    </a:lnTo>
                    <a:lnTo>
                      <a:pt x="964" y="600"/>
                    </a:lnTo>
                    <a:lnTo>
                      <a:pt x="962" y="584"/>
                    </a:lnTo>
                    <a:lnTo>
                      <a:pt x="958" y="572"/>
                    </a:lnTo>
                    <a:lnTo>
                      <a:pt x="953" y="565"/>
                    </a:lnTo>
                    <a:lnTo>
                      <a:pt x="897" y="505"/>
                    </a:lnTo>
                    <a:lnTo>
                      <a:pt x="870" y="471"/>
                    </a:lnTo>
                    <a:lnTo>
                      <a:pt x="858" y="450"/>
                    </a:lnTo>
                    <a:lnTo>
                      <a:pt x="855" y="439"/>
                    </a:lnTo>
                    <a:lnTo>
                      <a:pt x="861" y="418"/>
                    </a:lnTo>
                    <a:lnTo>
                      <a:pt x="865" y="395"/>
                    </a:lnTo>
                    <a:lnTo>
                      <a:pt x="866" y="376"/>
                    </a:lnTo>
                    <a:lnTo>
                      <a:pt x="867" y="365"/>
                    </a:lnTo>
                    <a:lnTo>
                      <a:pt x="866" y="340"/>
                    </a:lnTo>
                    <a:lnTo>
                      <a:pt x="831" y="206"/>
                    </a:lnTo>
                    <a:lnTo>
                      <a:pt x="775" y="125"/>
                    </a:lnTo>
                    <a:lnTo>
                      <a:pt x="723" y="80"/>
                    </a:lnTo>
                    <a:lnTo>
                      <a:pt x="662" y="45"/>
                    </a:lnTo>
                    <a:lnTo>
                      <a:pt x="590" y="20"/>
                    </a:lnTo>
                    <a:lnTo>
                      <a:pt x="508" y="5"/>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latin typeface="Georgia" panose="02040502050405020303" pitchFamily="18" charset="0"/>
                </a:endParaRPr>
              </a:p>
            </p:txBody>
          </p:sp>
          <p:sp>
            <p:nvSpPr>
              <p:cNvPr id="116" name="Freeform 10">
                <a:extLst>
                  <a:ext uri="{FF2B5EF4-FFF2-40B4-BE49-F238E27FC236}">
                    <a16:creationId xmlns:a16="http://schemas.microsoft.com/office/drawing/2014/main" id="{CB233319-A244-390E-6FBB-7AAE4177415C}"/>
                  </a:ext>
                </a:extLst>
              </p:cNvPr>
              <p:cNvSpPr>
                <a:spLocks/>
              </p:cNvSpPr>
              <p:nvPr/>
            </p:nvSpPr>
            <p:spPr bwMode="auto">
              <a:xfrm>
                <a:off x="838" y="1150"/>
                <a:ext cx="964" cy="1187"/>
              </a:xfrm>
              <a:custGeom>
                <a:avLst/>
                <a:gdLst>
                  <a:gd name="T0" fmla="+- 0 1438 838"/>
                  <a:gd name="T1" fmla="*/ T0 w 964"/>
                  <a:gd name="T2" fmla="+- 0 2311 1150"/>
                  <a:gd name="T3" fmla="*/ 2311 h 1187"/>
                  <a:gd name="T4" fmla="+- 0 1446 838"/>
                  <a:gd name="T5" fmla="*/ T4 w 964"/>
                  <a:gd name="T6" fmla="+- 0 2181 1150"/>
                  <a:gd name="T7" fmla="*/ 2181 h 1187"/>
                  <a:gd name="T8" fmla="+- 0 1482 838"/>
                  <a:gd name="T9" fmla="*/ T8 w 964"/>
                  <a:gd name="T10" fmla="+- 0 2119 1150"/>
                  <a:gd name="T11" fmla="*/ 2119 h 1187"/>
                  <a:gd name="T12" fmla="+- 0 1513 838"/>
                  <a:gd name="T13" fmla="*/ T12 w 964"/>
                  <a:gd name="T14" fmla="+- 0 2111 1150"/>
                  <a:gd name="T15" fmla="*/ 2111 h 1187"/>
                  <a:gd name="T16" fmla="+- 0 1547 838"/>
                  <a:gd name="T17" fmla="*/ T16 w 964"/>
                  <a:gd name="T18" fmla="+- 0 2117 1150"/>
                  <a:gd name="T19" fmla="*/ 2117 h 1187"/>
                  <a:gd name="T20" fmla="+- 0 1579 838"/>
                  <a:gd name="T21" fmla="*/ T20 w 964"/>
                  <a:gd name="T22" fmla="+- 0 2123 1150"/>
                  <a:gd name="T23" fmla="*/ 2123 h 1187"/>
                  <a:gd name="T24" fmla="+- 0 1630 838"/>
                  <a:gd name="T25" fmla="*/ T24 w 964"/>
                  <a:gd name="T26" fmla="+- 0 2120 1150"/>
                  <a:gd name="T27" fmla="*/ 2120 h 1187"/>
                  <a:gd name="T28" fmla="+- 0 1710 838"/>
                  <a:gd name="T29" fmla="*/ T28 w 964"/>
                  <a:gd name="T30" fmla="+- 0 2038 1150"/>
                  <a:gd name="T31" fmla="*/ 2038 h 1187"/>
                  <a:gd name="T32" fmla="+- 0 1709 838"/>
                  <a:gd name="T33" fmla="*/ T32 w 964"/>
                  <a:gd name="T34" fmla="+- 0 1993 1150"/>
                  <a:gd name="T35" fmla="*/ 1993 h 1187"/>
                  <a:gd name="T36" fmla="+- 0 1713 838"/>
                  <a:gd name="T37" fmla="*/ T36 w 964"/>
                  <a:gd name="T38" fmla="+- 0 1980 1150"/>
                  <a:gd name="T39" fmla="*/ 1980 h 1187"/>
                  <a:gd name="T40" fmla="+- 0 1724 838"/>
                  <a:gd name="T41" fmla="*/ T40 w 964"/>
                  <a:gd name="T42" fmla="+- 0 1970 1150"/>
                  <a:gd name="T43" fmla="*/ 1970 h 1187"/>
                  <a:gd name="T44" fmla="+- 0 1736 838"/>
                  <a:gd name="T45" fmla="*/ T44 w 964"/>
                  <a:gd name="T46" fmla="+- 0 1949 1150"/>
                  <a:gd name="T47" fmla="*/ 1949 h 1187"/>
                  <a:gd name="T48" fmla="+- 0 1737 838"/>
                  <a:gd name="T49" fmla="*/ T48 w 964"/>
                  <a:gd name="T50" fmla="+- 0 1924 1150"/>
                  <a:gd name="T51" fmla="*/ 1924 h 1187"/>
                  <a:gd name="T52" fmla="+- 0 1728 838"/>
                  <a:gd name="T53" fmla="*/ T52 w 964"/>
                  <a:gd name="T54" fmla="+- 0 1908 1150"/>
                  <a:gd name="T55" fmla="*/ 1908 h 1187"/>
                  <a:gd name="T56" fmla="+- 0 1749 838"/>
                  <a:gd name="T57" fmla="*/ T56 w 964"/>
                  <a:gd name="T58" fmla="+- 0 1866 1150"/>
                  <a:gd name="T59" fmla="*/ 1866 h 1187"/>
                  <a:gd name="T60" fmla="+- 0 1749 838"/>
                  <a:gd name="T61" fmla="*/ T60 w 964"/>
                  <a:gd name="T62" fmla="+- 0 1854 1150"/>
                  <a:gd name="T63" fmla="*/ 1854 h 1187"/>
                  <a:gd name="T64" fmla="+- 0 1734 838"/>
                  <a:gd name="T65" fmla="*/ T64 w 964"/>
                  <a:gd name="T66" fmla="+- 0 1822 1150"/>
                  <a:gd name="T67" fmla="*/ 1822 h 1187"/>
                  <a:gd name="T68" fmla="+- 0 1732 838"/>
                  <a:gd name="T69" fmla="*/ T68 w 964"/>
                  <a:gd name="T70" fmla="+- 0 1811 1150"/>
                  <a:gd name="T71" fmla="*/ 1811 h 1187"/>
                  <a:gd name="T72" fmla="+- 0 1735 838"/>
                  <a:gd name="T73" fmla="*/ T72 w 964"/>
                  <a:gd name="T74" fmla="+- 0 1808 1150"/>
                  <a:gd name="T75" fmla="*/ 1808 h 1187"/>
                  <a:gd name="T76" fmla="+- 0 1777 838"/>
                  <a:gd name="T77" fmla="*/ T76 w 964"/>
                  <a:gd name="T78" fmla="+- 0 1789 1150"/>
                  <a:gd name="T79" fmla="*/ 1789 h 1187"/>
                  <a:gd name="T80" fmla="+- 0 1802 838"/>
                  <a:gd name="T81" fmla="*/ T80 w 964"/>
                  <a:gd name="T82" fmla="+- 0 1750 1150"/>
                  <a:gd name="T83" fmla="*/ 1750 h 1187"/>
                  <a:gd name="T84" fmla="+- 0 1796 838"/>
                  <a:gd name="T85" fmla="*/ T84 w 964"/>
                  <a:gd name="T86" fmla="+- 0 1722 1150"/>
                  <a:gd name="T87" fmla="*/ 1722 h 1187"/>
                  <a:gd name="T88" fmla="+- 0 1787 838"/>
                  <a:gd name="T89" fmla="*/ T88 w 964"/>
                  <a:gd name="T90" fmla="+- 0 1710 1150"/>
                  <a:gd name="T91" fmla="*/ 1710 h 1187"/>
                  <a:gd name="T92" fmla="+- 0 1786 838"/>
                  <a:gd name="T93" fmla="*/ T92 w 964"/>
                  <a:gd name="T94" fmla="+- 0 1709 1150"/>
                  <a:gd name="T95" fmla="*/ 1709 h 1187"/>
                  <a:gd name="T96" fmla="+- 0 1735 838"/>
                  <a:gd name="T97" fmla="*/ T96 w 964"/>
                  <a:gd name="T98" fmla="+- 0 1655 1150"/>
                  <a:gd name="T99" fmla="*/ 1655 h 1187"/>
                  <a:gd name="T100" fmla="+- 0 1696 838"/>
                  <a:gd name="T101" fmla="*/ T100 w 964"/>
                  <a:gd name="T102" fmla="+- 0 1600 1150"/>
                  <a:gd name="T103" fmla="*/ 1600 h 1187"/>
                  <a:gd name="T104" fmla="+- 0 1699 838"/>
                  <a:gd name="T105" fmla="*/ T104 w 964"/>
                  <a:gd name="T106" fmla="+- 0 1568 1150"/>
                  <a:gd name="T107" fmla="*/ 1568 h 1187"/>
                  <a:gd name="T108" fmla="+- 0 1704 838"/>
                  <a:gd name="T109" fmla="*/ T108 w 964"/>
                  <a:gd name="T110" fmla="+- 0 1526 1150"/>
                  <a:gd name="T111" fmla="*/ 1526 h 1187"/>
                  <a:gd name="T112" fmla="+- 0 1704 838"/>
                  <a:gd name="T113" fmla="*/ T112 w 964"/>
                  <a:gd name="T114" fmla="+- 0 1490 1150"/>
                  <a:gd name="T115" fmla="*/ 1490 h 1187"/>
                  <a:gd name="T116" fmla="+- 0 1613 838"/>
                  <a:gd name="T117" fmla="*/ T116 w 964"/>
                  <a:gd name="T118" fmla="+- 0 1275 1150"/>
                  <a:gd name="T119" fmla="*/ 1275 h 1187"/>
                  <a:gd name="T120" fmla="+- 0 1500 838"/>
                  <a:gd name="T121" fmla="*/ T120 w 964"/>
                  <a:gd name="T122" fmla="+- 0 1195 1150"/>
                  <a:gd name="T123" fmla="*/ 1195 h 1187"/>
                  <a:gd name="T124" fmla="+- 0 1346 838"/>
                  <a:gd name="T125" fmla="*/ T124 w 964"/>
                  <a:gd name="T126" fmla="+- 0 1155 1150"/>
                  <a:gd name="T127" fmla="*/ 1155 h 1187"/>
                  <a:gd name="T128" fmla="+- 0 1165 838"/>
                  <a:gd name="T129" fmla="*/ T128 w 964"/>
                  <a:gd name="T130" fmla="+- 0 1157 1150"/>
                  <a:gd name="T131" fmla="*/ 1157 h 1187"/>
                  <a:gd name="T132" fmla="+- 0 1015 838"/>
                  <a:gd name="T133" fmla="*/ T132 w 964"/>
                  <a:gd name="T134" fmla="+- 0 1212 1150"/>
                  <a:gd name="T135" fmla="*/ 1212 h 1187"/>
                  <a:gd name="T136" fmla="+- 0 888 838"/>
                  <a:gd name="T137" fmla="*/ T136 w 964"/>
                  <a:gd name="T138" fmla="+- 0 1355 1150"/>
                  <a:gd name="T139" fmla="*/ 1355 h 1187"/>
                  <a:gd name="T140" fmla="+- 0 840 838"/>
                  <a:gd name="T141" fmla="*/ T140 w 964"/>
                  <a:gd name="T142" fmla="+- 0 1522 1150"/>
                  <a:gd name="T143" fmla="*/ 1522 h 1187"/>
                  <a:gd name="T144" fmla="+- 0 843 838"/>
                  <a:gd name="T145" fmla="*/ T144 w 964"/>
                  <a:gd name="T146" fmla="+- 0 1626 1150"/>
                  <a:gd name="T147" fmla="*/ 1626 h 1187"/>
                  <a:gd name="T148" fmla="+- 0 897 838"/>
                  <a:gd name="T149" fmla="*/ T148 w 964"/>
                  <a:gd name="T150" fmla="+- 0 1799 1150"/>
                  <a:gd name="T151" fmla="*/ 1799 h 1187"/>
                  <a:gd name="T152" fmla="+- 0 974 838"/>
                  <a:gd name="T153" fmla="*/ T152 w 964"/>
                  <a:gd name="T154" fmla="+- 0 1928 1150"/>
                  <a:gd name="T155" fmla="*/ 1928 h 1187"/>
                  <a:gd name="T156" fmla="+- 0 1029 838"/>
                  <a:gd name="T157" fmla="*/ T156 w 964"/>
                  <a:gd name="T158" fmla="+- 0 2031 1150"/>
                  <a:gd name="T159" fmla="*/ 2031 h 1187"/>
                  <a:gd name="T160" fmla="+- 0 1041 838"/>
                  <a:gd name="T161" fmla="*/ T160 w 964"/>
                  <a:gd name="T162" fmla="+- 0 2110 1150"/>
                  <a:gd name="T163" fmla="*/ 2110 h 1187"/>
                  <a:gd name="T164" fmla="+- 0 1005 838"/>
                  <a:gd name="T165" fmla="*/ T164 w 964"/>
                  <a:gd name="T166" fmla="+- 0 2235 1150"/>
                  <a:gd name="T167" fmla="*/ 2235 h 11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64" h="1187">
                    <a:moveTo>
                      <a:pt x="603" y="1187"/>
                    </a:moveTo>
                    <a:lnTo>
                      <a:pt x="600" y="1161"/>
                    </a:lnTo>
                    <a:lnTo>
                      <a:pt x="599" y="1102"/>
                    </a:lnTo>
                    <a:lnTo>
                      <a:pt x="608" y="1031"/>
                    </a:lnTo>
                    <a:lnTo>
                      <a:pt x="639" y="972"/>
                    </a:lnTo>
                    <a:lnTo>
                      <a:pt x="644" y="969"/>
                    </a:lnTo>
                    <a:lnTo>
                      <a:pt x="655" y="963"/>
                    </a:lnTo>
                    <a:lnTo>
                      <a:pt x="675" y="961"/>
                    </a:lnTo>
                    <a:lnTo>
                      <a:pt x="704" y="966"/>
                    </a:lnTo>
                    <a:lnTo>
                      <a:pt x="709" y="967"/>
                    </a:lnTo>
                    <a:lnTo>
                      <a:pt x="722" y="970"/>
                    </a:lnTo>
                    <a:lnTo>
                      <a:pt x="741" y="973"/>
                    </a:lnTo>
                    <a:lnTo>
                      <a:pt x="764" y="973"/>
                    </a:lnTo>
                    <a:lnTo>
                      <a:pt x="792" y="970"/>
                    </a:lnTo>
                    <a:lnTo>
                      <a:pt x="855" y="940"/>
                    </a:lnTo>
                    <a:lnTo>
                      <a:pt x="872" y="888"/>
                    </a:lnTo>
                    <a:lnTo>
                      <a:pt x="870" y="860"/>
                    </a:lnTo>
                    <a:lnTo>
                      <a:pt x="871" y="843"/>
                    </a:lnTo>
                    <a:lnTo>
                      <a:pt x="873" y="834"/>
                    </a:lnTo>
                    <a:lnTo>
                      <a:pt x="875" y="830"/>
                    </a:lnTo>
                    <a:lnTo>
                      <a:pt x="879" y="826"/>
                    </a:lnTo>
                    <a:lnTo>
                      <a:pt x="886" y="820"/>
                    </a:lnTo>
                    <a:lnTo>
                      <a:pt x="893" y="811"/>
                    </a:lnTo>
                    <a:lnTo>
                      <a:pt x="898" y="799"/>
                    </a:lnTo>
                    <a:lnTo>
                      <a:pt x="899" y="784"/>
                    </a:lnTo>
                    <a:lnTo>
                      <a:pt x="899" y="774"/>
                    </a:lnTo>
                    <a:lnTo>
                      <a:pt x="894" y="765"/>
                    </a:lnTo>
                    <a:lnTo>
                      <a:pt x="890" y="758"/>
                    </a:lnTo>
                    <a:lnTo>
                      <a:pt x="891" y="757"/>
                    </a:lnTo>
                    <a:lnTo>
                      <a:pt x="911" y="716"/>
                    </a:lnTo>
                    <a:lnTo>
                      <a:pt x="911" y="713"/>
                    </a:lnTo>
                    <a:lnTo>
                      <a:pt x="911" y="704"/>
                    </a:lnTo>
                    <a:lnTo>
                      <a:pt x="907" y="690"/>
                    </a:lnTo>
                    <a:lnTo>
                      <a:pt x="896" y="672"/>
                    </a:lnTo>
                    <a:lnTo>
                      <a:pt x="894" y="666"/>
                    </a:lnTo>
                    <a:lnTo>
                      <a:pt x="894" y="661"/>
                    </a:lnTo>
                    <a:lnTo>
                      <a:pt x="897" y="659"/>
                    </a:lnTo>
                    <a:lnTo>
                      <a:pt x="897" y="658"/>
                    </a:lnTo>
                    <a:lnTo>
                      <a:pt x="917" y="650"/>
                    </a:lnTo>
                    <a:lnTo>
                      <a:pt x="939" y="639"/>
                    </a:lnTo>
                    <a:lnTo>
                      <a:pt x="956" y="622"/>
                    </a:lnTo>
                    <a:lnTo>
                      <a:pt x="964" y="600"/>
                    </a:lnTo>
                    <a:lnTo>
                      <a:pt x="962" y="584"/>
                    </a:lnTo>
                    <a:lnTo>
                      <a:pt x="958" y="572"/>
                    </a:lnTo>
                    <a:lnTo>
                      <a:pt x="953" y="565"/>
                    </a:lnTo>
                    <a:lnTo>
                      <a:pt x="949" y="560"/>
                    </a:lnTo>
                    <a:lnTo>
                      <a:pt x="948" y="560"/>
                    </a:lnTo>
                    <a:lnTo>
                      <a:pt x="948" y="559"/>
                    </a:lnTo>
                    <a:lnTo>
                      <a:pt x="943" y="554"/>
                    </a:lnTo>
                    <a:lnTo>
                      <a:pt x="897" y="505"/>
                    </a:lnTo>
                    <a:lnTo>
                      <a:pt x="870" y="471"/>
                    </a:lnTo>
                    <a:lnTo>
                      <a:pt x="858" y="450"/>
                    </a:lnTo>
                    <a:lnTo>
                      <a:pt x="855" y="439"/>
                    </a:lnTo>
                    <a:lnTo>
                      <a:pt x="861" y="418"/>
                    </a:lnTo>
                    <a:lnTo>
                      <a:pt x="865" y="395"/>
                    </a:lnTo>
                    <a:lnTo>
                      <a:pt x="866" y="376"/>
                    </a:lnTo>
                    <a:lnTo>
                      <a:pt x="867" y="365"/>
                    </a:lnTo>
                    <a:lnTo>
                      <a:pt x="866" y="340"/>
                    </a:lnTo>
                    <a:lnTo>
                      <a:pt x="831" y="206"/>
                    </a:lnTo>
                    <a:lnTo>
                      <a:pt x="775" y="125"/>
                    </a:lnTo>
                    <a:lnTo>
                      <a:pt x="723" y="80"/>
                    </a:lnTo>
                    <a:lnTo>
                      <a:pt x="662" y="45"/>
                    </a:lnTo>
                    <a:lnTo>
                      <a:pt x="590" y="20"/>
                    </a:lnTo>
                    <a:lnTo>
                      <a:pt x="508" y="5"/>
                    </a:lnTo>
                    <a:lnTo>
                      <a:pt x="417" y="0"/>
                    </a:lnTo>
                    <a:lnTo>
                      <a:pt x="327" y="7"/>
                    </a:lnTo>
                    <a:lnTo>
                      <a:pt x="247" y="28"/>
                    </a:lnTo>
                    <a:lnTo>
                      <a:pt x="177" y="62"/>
                    </a:lnTo>
                    <a:lnTo>
                      <a:pt x="118" y="110"/>
                    </a:lnTo>
                    <a:lnTo>
                      <a:pt x="50" y="205"/>
                    </a:lnTo>
                    <a:lnTo>
                      <a:pt x="15" y="299"/>
                    </a:lnTo>
                    <a:lnTo>
                      <a:pt x="2" y="372"/>
                    </a:lnTo>
                    <a:lnTo>
                      <a:pt x="0" y="424"/>
                    </a:lnTo>
                    <a:lnTo>
                      <a:pt x="5" y="476"/>
                    </a:lnTo>
                    <a:lnTo>
                      <a:pt x="22" y="552"/>
                    </a:lnTo>
                    <a:lnTo>
                      <a:pt x="59" y="649"/>
                    </a:lnTo>
                    <a:lnTo>
                      <a:pt x="123" y="760"/>
                    </a:lnTo>
                    <a:lnTo>
                      <a:pt x="136" y="778"/>
                    </a:lnTo>
                    <a:lnTo>
                      <a:pt x="164" y="823"/>
                    </a:lnTo>
                    <a:lnTo>
                      <a:pt x="191" y="881"/>
                    </a:lnTo>
                    <a:lnTo>
                      <a:pt x="204" y="941"/>
                    </a:lnTo>
                    <a:lnTo>
                      <a:pt x="203" y="960"/>
                    </a:lnTo>
                    <a:lnTo>
                      <a:pt x="193" y="1009"/>
                    </a:lnTo>
                    <a:lnTo>
                      <a:pt x="167" y="1085"/>
                    </a:lnTo>
                    <a:lnTo>
                      <a:pt x="117" y="1181"/>
                    </a:lnTo>
                  </a:path>
                </a:pathLst>
              </a:custGeom>
              <a:noFill/>
              <a:ln w="20498">
                <a:solidFill>
                  <a:srgbClr val="9ED8D4"/>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latin typeface="Georgia" panose="02040502050405020303" pitchFamily="18" charset="0"/>
                </a:endParaRPr>
              </a:p>
            </p:txBody>
          </p:sp>
        </p:grpSp>
        <p:grpSp>
          <p:nvGrpSpPr>
            <p:cNvPr id="106" name="Group 105">
              <a:extLst>
                <a:ext uri="{FF2B5EF4-FFF2-40B4-BE49-F238E27FC236}">
                  <a16:creationId xmlns:a16="http://schemas.microsoft.com/office/drawing/2014/main" id="{5D559731-AF81-E2BD-1710-5413DC8B1DE5}"/>
                </a:ext>
              </a:extLst>
            </p:cNvPr>
            <p:cNvGrpSpPr>
              <a:grpSpLocks/>
            </p:cNvGrpSpPr>
            <p:nvPr/>
          </p:nvGrpSpPr>
          <p:grpSpPr bwMode="auto">
            <a:xfrm>
              <a:off x="1019272" y="-635"/>
              <a:ext cx="2329815" cy="535305"/>
              <a:chOff x="2420" y="1133"/>
              <a:chExt cx="3669" cy="843"/>
            </a:xfrm>
          </p:grpSpPr>
          <p:pic>
            <p:nvPicPr>
              <p:cNvPr id="109" name="Picture 108">
                <a:extLst>
                  <a:ext uri="{FF2B5EF4-FFF2-40B4-BE49-F238E27FC236}">
                    <a16:creationId xmlns:a16="http://schemas.microsoft.com/office/drawing/2014/main" id="{45075B41-25D7-3B9F-20AB-0FC260CAA3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2" y="1730"/>
                <a:ext cx="176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09">
                <a:extLst>
                  <a:ext uri="{FF2B5EF4-FFF2-40B4-BE49-F238E27FC236}">
                    <a16:creationId xmlns:a16="http://schemas.microsoft.com/office/drawing/2014/main" id="{5B8AD904-7FFC-BB55-62B2-BCEAE35398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0" y="1429"/>
                <a:ext cx="29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10">
                <a:extLst>
                  <a:ext uri="{FF2B5EF4-FFF2-40B4-BE49-F238E27FC236}">
                    <a16:creationId xmlns:a16="http://schemas.microsoft.com/office/drawing/2014/main" id="{4AEA2C19-9CE8-8197-EEBD-6F5D5E07C0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3" y="1133"/>
                <a:ext cx="366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7" name="image4.png">
              <a:extLst>
                <a:ext uri="{FF2B5EF4-FFF2-40B4-BE49-F238E27FC236}">
                  <a16:creationId xmlns:a16="http://schemas.microsoft.com/office/drawing/2014/main" id="{E38E7CEB-E605-55E1-4363-C1E5D1E64A65}"/>
                </a:ext>
              </a:extLst>
            </p:cNvPr>
            <p:cNvPicPr>
              <a:picLocks noChangeAspect="1"/>
            </p:cNvPicPr>
            <p:nvPr/>
          </p:nvPicPr>
          <p:blipFill>
            <a:blip r:embed="rId9" cstate="print"/>
            <a:stretch>
              <a:fillRect/>
            </a:stretch>
          </p:blipFill>
          <p:spPr>
            <a:xfrm>
              <a:off x="1012874" y="668217"/>
              <a:ext cx="1867535" cy="125729"/>
            </a:xfrm>
            <a:prstGeom prst="rect">
              <a:avLst/>
            </a:prstGeom>
          </p:spPr>
        </p:pic>
        <p:cxnSp>
          <p:nvCxnSpPr>
            <p:cNvPr id="108" name="Line 4">
              <a:extLst>
                <a:ext uri="{FF2B5EF4-FFF2-40B4-BE49-F238E27FC236}">
                  <a16:creationId xmlns:a16="http://schemas.microsoft.com/office/drawing/2014/main" id="{22B57468-D102-E800-534A-344877E570E9}"/>
                </a:ext>
              </a:extLst>
            </p:cNvPr>
            <p:cNvCxnSpPr>
              <a:cxnSpLocks noChangeShapeType="1"/>
            </p:cNvCxnSpPr>
            <p:nvPr/>
          </p:nvCxnSpPr>
          <p:spPr bwMode="auto">
            <a:xfrm>
              <a:off x="1012873" y="611945"/>
              <a:ext cx="2363470" cy="0"/>
            </a:xfrm>
            <a:prstGeom prst="line">
              <a:avLst/>
            </a:prstGeom>
            <a:noFill/>
            <a:ln w="11786">
              <a:solidFill>
                <a:srgbClr val="00AEA1"/>
              </a:solidFill>
              <a:prstDash val="solid"/>
              <a:round/>
              <a:headEnd/>
              <a:tailEnd/>
            </a:ln>
            <a:extLst>
              <a:ext uri="{909E8E84-426E-40DD-AFC4-6F175D3DCCD1}">
                <a14:hiddenFill xmlns:a14="http://schemas.microsoft.com/office/drawing/2010/main">
                  <a:noFill/>
                </a14:hiddenFill>
              </a:ext>
            </a:extLst>
          </p:spPr>
        </p:cxnSp>
      </p:grpSp>
      <p:pic>
        <p:nvPicPr>
          <p:cNvPr id="117" name="Picture 116" descr="Text&#10;&#10;Description automatically generated with medium confidence">
            <a:extLst>
              <a:ext uri="{FF2B5EF4-FFF2-40B4-BE49-F238E27FC236}">
                <a16:creationId xmlns:a16="http://schemas.microsoft.com/office/drawing/2014/main" id="{8B15EF86-29A7-751C-5832-D0DD9C9A2A5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01485" y="6331399"/>
            <a:ext cx="1827301" cy="326991"/>
          </a:xfrm>
          <a:prstGeom prst="rect">
            <a:avLst/>
          </a:prstGeom>
        </p:spPr>
      </p:pic>
      <p:pic>
        <p:nvPicPr>
          <p:cNvPr id="3" name="Picture 2" descr="Doctor writing on tablet with pen">
            <a:extLst>
              <a:ext uri="{FF2B5EF4-FFF2-40B4-BE49-F238E27FC236}">
                <a16:creationId xmlns:a16="http://schemas.microsoft.com/office/drawing/2014/main" id="{2D9F69B2-A445-EAEF-B511-A99B3037048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1914" y="2819305"/>
            <a:ext cx="3944373" cy="1569660"/>
          </a:xfrm>
          <a:prstGeom prst="rect">
            <a:avLst/>
          </a:prstGeom>
        </p:spPr>
      </p:pic>
      <p:pic>
        <p:nvPicPr>
          <p:cNvPr id="7" name="Picture 6" descr="A drawing of a face&#10;&#10;Description automatically generated">
            <a:extLst>
              <a:ext uri="{FF2B5EF4-FFF2-40B4-BE49-F238E27FC236}">
                <a16:creationId xmlns:a16="http://schemas.microsoft.com/office/drawing/2014/main" id="{99BEA485-759F-A9BC-E85F-0DA1079E1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4832" y="439898"/>
            <a:ext cx="2002911" cy="339964"/>
          </a:xfrm>
          <a:prstGeom prst="rect">
            <a:avLst/>
          </a:prstGeom>
        </p:spPr>
      </p:pic>
      <p:pic>
        <p:nvPicPr>
          <p:cNvPr id="9" name="Picture 8" descr="Text&#10;&#10;Description automatically generated">
            <a:extLst>
              <a:ext uri="{FF2B5EF4-FFF2-40B4-BE49-F238E27FC236}">
                <a16:creationId xmlns:a16="http://schemas.microsoft.com/office/drawing/2014/main" id="{EF43317B-FB2A-11DF-874F-92741237E6E1}"/>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05532" y="268412"/>
            <a:ext cx="2181098" cy="596927"/>
          </a:xfrm>
          <a:prstGeom prst="rect">
            <a:avLst/>
          </a:prstGeom>
        </p:spPr>
      </p:pic>
    </p:spTree>
    <p:extLst>
      <p:ext uri="{BB962C8B-B14F-4D97-AF65-F5344CB8AC3E}">
        <p14:creationId xmlns:p14="http://schemas.microsoft.com/office/powerpoint/2010/main" val="220622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E4EFD4-466B-47B9-B990-6A791D9062D6}"/>
              </a:ext>
            </a:extLst>
          </p:cNvPr>
          <p:cNvSpPr/>
          <p:nvPr/>
        </p:nvSpPr>
        <p:spPr>
          <a:xfrm>
            <a:off x="228396" y="184854"/>
            <a:ext cx="1595077" cy="338554"/>
          </a:xfrm>
          <a:prstGeom prst="rect">
            <a:avLst/>
          </a:prstGeom>
        </p:spPr>
        <p:txBody>
          <a:bodyPr wrap="square">
            <a:spAutoFit/>
          </a:bodyPr>
          <a:lstStyle/>
          <a:p>
            <a:r>
              <a:rPr lang="en-GB" sz="1600" b="1" dirty="0">
                <a:solidFill>
                  <a:srgbClr val="56B0F6"/>
                </a:solidFill>
                <a:latin typeface="Georgia" panose="02040502050405020303" pitchFamily="18" charset="0"/>
              </a:rPr>
              <a:t>Programme</a:t>
            </a:r>
            <a:endParaRPr lang="en-GB" sz="1600" dirty="0">
              <a:solidFill>
                <a:srgbClr val="56B0F6"/>
              </a:solidFill>
              <a:latin typeface="Georgia" panose="02040502050405020303" pitchFamily="18" charset="0"/>
            </a:endParaRPr>
          </a:p>
        </p:txBody>
      </p:sp>
      <p:sp>
        <p:nvSpPr>
          <p:cNvPr id="8" name="Rectangle 7">
            <a:extLst>
              <a:ext uri="{FF2B5EF4-FFF2-40B4-BE49-F238E27FC236}">
                <a16:creationId xmlns:a16="http://schemas.microsoft.com/office/drawing/2014/main" id="{86FF01C0-E37B-B52C-5C58-D1468E010C1E}"/>
              </a:ext>
            </a:extLst>
          </p:cNvPr>
          <p:cNvSpPr/>
          <p:nvPr/>
        </p:nvSpPr>
        <p:spPr>
          <a:xfrm>
            <a:off x="6516144" y="301253"/>
            <a:ext cx="3389856" cy="253916"/>
          </a:xfrm>
          <a:prstGeom prst="rect">
            <a:avLst/>
          </a:prstGeom>
        </p:spPr>
        <p:txBody>
          <a:bodyPr wrap="square">
            <a:spAutoFit/>
          </a:bodyPr>
          <a:lstStyle/>
          <a:p>
            <a:r>
              <a:rPr lang="en-GB" sz="1050" b="1" dirty="0">
                <a:latin typeface="Georgia" panose="02040502050405020303" pitchFamily="18" charset="0"/>
              </a:rPr>
              <a:t>Chair: Amy O’Reilly, Programme Manager</a:t>
            </a:r>
          </a:p>
        </p:txBody>
      </p:sp>
      <p:graphicFrame>
        <p:nvGraphicFramePr>
          <p:cNvPr id="2" name="Table 1">
            <a:extLst>
              <a:ext uri="{FF2B5EF4-FFF2-40B4-BE49-F238E27FC236}">
                <a16:creationId xmlns:a16="http://schemas.microsoft.com/office/drawing/2014/main" id="{3312F815-EA81-5084-36B3-7385E1727E5D}"/>
              </a:ext>
            </a:extLst>
          </p:cNvPr>
          <p:cNvGraphicFramePr>
            <a:graphicFrameLocks noGrp="1"/>
          </p:cNvGraphicFramePr>
          <p:nvPr>
            <p:extLst>
              <p:ext uri="{D42A27DB-BD31-4B8C-83A1-F6EECF244321}">
                <p14:modId xmlns:p14="http://schemas.microsoft.com/office/powerpoint/2010/main" val="630547769"/>
              </p:ext>
            </p:extLst>
          </p:nvPr>
        </p:nvGraphicFramePr>
        <p:xfrm>
          <a:off x="191171" y="803980"/>
          <a:ext cx="4678952" cy="5149582"/>
        </p:xfrm>
        <a:graphic>
          <a:graphicData uri="http://schemas.openxmlformats.org/drawingml/2006/table">
            <a:tbl>
              <a:tblPr/>
              <a:tblGrid>
                <a:gridCol w="478680">
                  <a:extLst>
                    <a:ext uri="{9D8B030D-6E8A-4147-A177-3AD203B41FA5}">
                      <a16:colId xmlns:a16="http://schemas.microsoft.com/office/drawing/2014/main" val="1093569956"/>
                    </a:ext>
                  </a:extLst>
                </a:gridCol>
                <a:gridCol w="4200272">
                  <a:extLst>
                    <a:ext uri="{9D8B030D-6E8A-4147-A177-3AD203B41FA5}">
                      <a16:colId xmlns:a16="http://schemas.microsoft.com/office/drawing/2014/main" val="2449428491"/>
                    </a:ext>
                  </a:extLst>
                </a:gridCol>
              </a:tblGrid>
              <a:tr h="234848">
                <a:tc>
                  <a:txBody>
                    <a:bodyPr/>
                    <a:lstStyle/>
                    <a:p>
                      <a:pPr marL="0" marR="0" fontAlgn="t">
                        <a:spcBef>
                          <a:spcPts val="0"/>
                        </a:spcBef>
                        <a:spcAft>
                          <a:spcPts val="0"/>
                        </a:spcAft>
                      </a:pPr>
                      <a:r>
                        <a:rPr lang="en-GB" sz="900" b="1" dirty="0">
                          <a:solidFill>
                            <a:srgbClr val="000000"/>
                          </a:solidFill>
                          <a:effectLst/>
                          <a:latin typeface="Georgia" panose="02040502050405020303" pitchFamily="18" charset="0"/>
                        </a:rPr>
                        <a:t>13:00</a:t>
                      </a:r>
                      <a:endParaRPr lang="en-GB" sz="900" dirty="0">
                        <a:solidFill>
                          <a:srgbClr val="000000"/>
                        </a:solidFill>
                        <a:effectLst/>
                        <a:latin typeface="Georgia" panose="02040502050405020303" pitchFamily="18" charset="0"/>
                      </a:endParaRPr>
                    </a:p>
                  </a:txBody>
                  <a:tcPr marL="44311" marR="44311" marT="44311" marB="44311">
                    <a:lnL>
                      <a:noFill/>
                    </a:lnL>
                    <a:lnR>
                      <a:noFill/>
                    </a:lnR>
                    <a:lnT>
                      <a:noFill/>
                    </a:lnT>
                    <a:lnB>
                      <a:noFill/>
                    </a:lnB>
                  </a:tcPr>
                </a:tc>
                <a:tc>
                  <a:txBody>
                    <a:bodyPr/>
                    <a:lstStyle/>
                    <a:p>
                      <a:pPr marL="0" marR="0" fontAlgn="t">
                        <a:spcBef>
                          <a:spcPts val="0"/>
                        </a:spcBef>
                        <a:spcAft>
                          <a:spcPts val="0"/>
                        </a:spcAft>
                      </a:pPr>
                      <a:r>
                        <a:rPr lang="en-GB" sz="900" b="1" dirty="0">
                          <a:solidFill>
                            <a:srgbClr val="53AEF3"/>
                          </a:solidFill>
                          <a:effectLst/>
                          <a:latin typeface="Georgia" panose="02040502050405020303" pitchFamily="18" charset="0"/>
                        </a:rPr>
                        <a:t>Registration</a:t>
                      </a:r>
                      <a:endParaRPr lang="en-GB" sz="900" dirty="0">
                        <a:solidFill>
                          <a:srgbClr val="53AEF3"/>
                        </a:solidFill>
                        <a:effectLst/>
                        <a:latin typeface="Georgia" panose="02040502050405020303" pitchFamily="18" charset="0"/>
                      </a:endParaRPr>
                    </a:p>
                  </a:txBody>
                  <a:tcPr marL="44311" marR="44311" marT="44311" marB="44311">
                    <a:lnL>
                      <a:noFill/>
                    </a:lnL>
                    <a:lnR>
                      <a:noFill/>
                    </a:lnR>
                    <a:lnT>
                      <a:noFill/>
                    </a:lnT>
                    <a:lnB>
                      <a:noFill/>
                    </a:lnB>
                  </a:tcPr>
                </a:tc>
                <a:extLst>
                  <a:ext uri="{0D108BD9-81ED-4DB2-BD59-A6C34878D82A}">
                    <a16:rowId xmlns:a16="http://schemas.microsoft.com/office/drawing/2014/main" val="984036535"/>
                  </a:ext>
                </a:extLst>
              </a:tr>
              <a:tr h="511792">
                <a:tc>
                  <a:txBody>
                    <a:bodyPr/>
                    <a:lstStyle/>
                    <a:p>
                      <a:pPr fontAlgn="t">
                        <a:spcBef>
                          <a:spcPts val="100"/>
                        </a:spcBef>
                        <a:spcAft>
                          <a:spcPts val="100"/>
                        </a:spcAft>
                      </a:pPr>
                      <a:r>
                        <a:rPr lang="en-GB" sz="900" b="1" dirty="0">
                          <a:solidFill>
                            <a:srgbClr val="000000"/>
                          </a:solidFill>
                          <a:effectLst/>
                          <a:latin typeface="Georgia" panose="02040502050405020303" pitchFamily="18" charset="0"/>
                        </a:rPr>
                        <a:t>13:30</a:t>
                      </a:r>
                      <a:endParaRPr lang="en-GB" sz="900" dirty="0">
                        <a:solidFill>
                          <a:srgbClr val="000000"/>
                        </a:solidFill>
                        <a:effectLst/>
                        <a:latin typeface="Georgia" panose="02040502050405020303" pitchFamily="18" charset="0"/>
                      </a:endParaRPr>
                    </a:p>
                  </a:txBody>
                  <a:tcPr marL="44311" marR="44311" marT="44311" marB="44311">
                    <a:lnL>
                      <a:noFill/>
                    </a:lnL>
                    <a:lnR>
                      <a:noFill/>
                    </a:lnR>
                    <a:lnT>
                      <a:noFill/>
                    </a:lnT>
                    <a:lnB>
                      <a:noFill/>
                    </a:lnB>
                  </a:tcPr>
                </a:tc>
                <a:tc>
                  <a:txBody>
                    <a:bodyPr/>
                    <a:lstStyle/>
                    <a:p>
                      <a:pPr fontAlgn="t">
                        <a:spcBef>
                          <a:spcPts val="100"/>
                        </a:spcBef>
                        <a:spcAft>
                          <a:spcPts val="100"/>
                        </a:spcAft>
                      </a:pPr>
                      <a:r>
                        <a:rPr lang="en-GB" sz="900" b="1" dirty="0">
                          <a:solidFill>
                            <a:srgbClr val="53AEF3"/>
                          </a:solidFill>
                          <a:effectLst/>
                          <a:latin typeface="Georgia" panose="02040502050405020303" pitchFamily="18" charset="0"/>
                        </a:rPr>
                        <a:t>Welcome and Introduction</a:t>
                      </a:r>
                      <a:endParaRPr lang="en-GB" sz="900" dirty="0">
                        <a:solidFill>
                          <a:srgbClr val="53AEF3"/>
                        </a:solidFill>
                        <a:effectLst/>
                        <a:latin typeface="Georgia" panose="02040502050405020303" pitchFamily="18" charset="0"/>
                      </a:endParaRPr>
                    </a:p>
                    <a:p>
                      <a:pPr fontAlgn="t">
                        <a:spcBef>
                          <a:spcPts val="100"/>
                        </a:spcBef>
                        <a:spcAft>
                          <a:spcPts val="100"/>
                        </a:spcAft>
                      </a:pPr>
                      <a:r>
                        <a:rPr lang="en-GB" sz="900" dirty="0">
                          <a:solidFill>
                            <a:srgbClr val="000000"/>
                          </a:solidFill>
                          <a:effectLst/>
                          <a:latin typeface="Georgia" panose="02040502050405020303" pitchFamily="18" charset="0"/>
                        </a:rPr>
                        <a:t>Professor Vin Paleri, Consultant Head &amp; Neck Surgeon, Royal Marsden NHS Foundation Trust</a:t>
                      </a:r>
                    </a:p>
                    <a:p>
                      <a:pPr fontAlgn="t">
                        <a:spcBef>
                          <a:spcPts val="100"/>
                        </a:spcBef>
                        <a:spcAft>
                          <a:spcPts val="100"/>
                        </a:spcAft>
                      </a:pPr>
                      <a:r>
                        <a:rPr lang="en-GB" sz="900" dirty="0">
                          <a:solidFill>
                            <a:srgbClr val="000000"/>
                          </a:solidFill>
                          <a:effectLst/>
                          <a:latin typeface="Georgia" panose="02040502050405020303" pitchFamily="18" charset="0"/>
                        </a:rPr>
                        <a:t>Professor Jo Patterson, Professor of Speech and Language Therapy, University of Liverpool</a:t>
                      </a:r>
                    </a:p>
                  </a:txBody>
                  <a:tcPr marL="44311" marR="44311" marT="44311" marB="44311">
                    <a:lnL>
                      <a:noFill/>
                    </a:lnL>
                    <a:lnR>
                      <a:noFill/>
                    </a:lnR>
                    <a:lnT>
                      <a:noFill/>
                    </a:lnT>
                    <a:lnB>
                      <a:noFill/>
                    </a:lnB>
                  </a:tcPr>
                </a:tc>
                <a:extLst>
                  <a:ext uri="{0D108BD9-81ED-4DB2-BD59-A6C34878D82A}">
                    <a16:rowId xmlns:a16="http://schemas.microsoft.com/office/drawing/2014/main" val="3468422073"/>
                  </a:ext>
                </a:extLst>
              </a:tr>
              <a:tr h="363350">
                <a:tc>
                  <a:txBody>
                    <a:bodyPr/>
                    <a:lstStyle/>
                    <a:p>
                      <a:pPr fontAlgn="t">
                        <a:spcBef>
                          <a:spcPts val="100"/>
                        </a:spcBef>
                        <a:spcAft>
                          <a:spcPts val="100"/>
                        </a:spcAft>
                      </a:pPr>
                      <a:r>
                        <a:rPr lang="en-GB" sz="900" b="1" dirty="0">
                          <a:solidFill>
                            <a:srgbClr val="000000"/>
                          </a:solidFill>
                          <a:effectLst/>
                          <a:latin typeface="Georgia" panose="02040502050405020303" pitchFamily="18" charset="0"/>
                        </a:rPr>
                        <a:t>13:40</a:t>
                      </a:r>
                      <a:endParaRPr lang="en-GB" sz="900" dirty="0">
                        <a:solidFill>
                          <a:srgbClr val="000000"/>
                        </a:solidFill>
                        <a:effectLst/>
                        <a:latin typeface="Georgia" panose="02040502050405020303" pitchFamily="18" charset="0"/>
                      </a:endParaRPr>
                    </a:p>
                  </a:txBody>
                  <a:tcPr marL="44311" marR="44311" marT="44311" marB="44311">
                    <a:lnL>
                      <a:noFill/>
                    </a:lnL>
                    <a:lnR>
                      <a:noFill/>
                    </a:lnR>
                    <a:lnT>
                      <a:noFill/>
                    </a:lnT>
                    <a:lnB>
                      <a:noFill/>
                    </a:lnB>
                  </a:tcPr>
                </a:tc>
                <a:tc>
                  <a:txBody>
                    <a:bodyPr/>
                    <a:lstStyle/>
                    <a:p>
                      <a:pPr fontAlgn="t">
                        <a:spcBef>
                          <a:spcPts val="100"/>
                        </a:spcBef>
                        <a:spcAft>
                          <a:spcPts val="100"/>
                        </a:spcAft>
                      </a:pPr>
                      <a:r>
                        <a:rPr lang="en-GB" sz="900" b="1" dirty="0">
                          <a:solidFill>
                            <a:srgbClr val="55AEF3"/>
                          </a:solidFill>
                          <a:effectLst/>
                          <a:latin typeface="Georgia" panose="02040502050405020303" pitchFamily="18" charset="0"/>
                        </a:rPr>
                        <a:t>EVEREST-HN and the suspected head and neck cancer pathway</a:t>
                      </a:r>
                      <a:endParaRPr lang="en-GB" sz="900" dirty="0">
                        <a:solidFill>
                          <a:srgbClr val="55AEF3"/>
                        </a:solidFill>
                        <a:effectLst/>
                        <a:latin typeface="Georgia" panose="02040502050405020303" pitchFamily="18" charset="0"/>
                      </a:endParaRPr>
                    </a:p>
                    <a:p>
                      <a:pPr fontAlgn="t">
                        <a:spcBef>
                          <a:spcPts val="100"/>
                        </a:spcBef>
                        <a:spcAft>
                          <a:spcPts val="100"/>
                        </a:spcAft>
                      </a:pPr>
                      <a:r>
                        <a:rPr lang="en-US" sz="900" dirty="0" err="1">
                          <a:solidFill>
                            <a:srgbClr val="000000"/>
                          </a:solidFill>
                          <a:effectLst/>
                          <a:latin typeface="Georgia" panose="02040502050405020303" pitchFamily="18" charset="0"/>
                        </a:rPr>
                        <a:t>Mr</a:t>
                      </a:r>
                      <a:r>
                        <a:rPr lang="en-US" sz="900" dirty="0">
                          <a:solidFill>
                            <a:srgbClr val="000000"/>
                          </a:solidFill>
                          <a:effectLst/>
                          <a:latin typeface="Georgia" panose="02040502050405020303" pitchFamily="18" charset="0"/>
                        </a:rPr>
                        <a:t> John Hardman, ENT Surgeon, </a:t>
                      </a:r>
                      <a:r>
                        <a:rPr lang="en-GB" sz="900" dirty="0">
                          <a:solidFill>
                            <a:srgbClr val="000000"/>
                          </a:solidFill>
                          <a:effectLst/>
                          <a:latin typeface="Georgia" panose="02040502050405020303" pitchFamily="18" charset="0"/>
                        </a:rPr>
                        <a:t>Royal Marsden NHS Foundation Trust</a:t>
                      </a:r>
                    </a:p>
                  </a:txBody>
                  <a:tcPr marL="44311" marR="44311" marT="44311" marB="44311">
                    <a:lnL>
                      <a:noFill/>
                    </a:lnL>
                    <a:lnR>
                      <a:noFill/>
                    </a:lnR>
                    <a:lnT>
                      <a:noFill/>
                    </a:lnT>
                    <a:lnB>
                      <a:noFill/>
                    </a:lnB>
                  </a:tcPr>
                </a:tc>
                <a:extLst>
                  <a:ext uri="{0D108BD9-81ED-4DB2-BD59-A6C34878D82A}">
                    <a16:rowId xmlns:a16="http://schemas.microsoft.com/office/drawing/2014/main" val="2908135967"/>
                  </a:ext>
                </a:extLst>
              </a:tr>
              <a:tr h="764364">
                <a:tc>
                  <a:txBody>
                    <a:bodyPr/>
                    <a:lstStyle/>
                    <a:p>
                      <a:pPr fontAlgn="t">
                        <a:spcBef>
                          <a:spcPts val="100"/>
                        </a:spcBef>
                        <a:spcAft>
                          <a:spcPts val="100"/>
                        </a:spcAft>
                      </a:pPr>
                      <a:r>
                        <a:rPr lang="en-GB" sz="900" b="1" dirty="0">
                          <a:solidFill>
                            <a:srgbClr val="000000"/>
                          </a:solidFill>
                          <a:effectLst/>
                          <a:latin typeface="Georgia" panose="02040502050405020303" pitchFamily="18" charset="0"/>
                        </a:rPr>
                        <a:t>13:50</a:t>
                      </a:r>
                      <a:endParaRPr lang="en-GB" sz="900" dirty="0">
                        <a:solidFill>
                          <a:srgbClr val="000000"/>
                        </a:solidFill>
                        <a:effectLst/>
                        <a:latin typeface="Georgia" panose="02040502050405020303" pitchFamily="18" charset="0"/>
                      </a:endParaRPr>
                    </a:p>
                  </a:txBody>
                  <a:tcPr marL="44311" marR="44311" marT="44311" marB="44311">
                    <a:lnL>
                      <a:noFill/>
                    </a:lnL>
                    <a:lnR>
                      <a:noFill/>
                    </a:lnR>
                    <a:lnT>
                      <a:noFill/>
                    </a:lnT>
                    <a:lnB>
                      <a:noFill/>
                    </a:lnB>
                  </a:tcPr>
                </a:tc>
                <a:tc>
                  <a:txBody>
                    <a:bodyPr/>
                    <a:lstStyle/>
                    <a:p>
                      <a:pPr fontAlgn="t">
                        <a:spcBef>
                          <a:spcPts val="100"/>
                        </a:spcBef>
                        <a:spcAft>
                          <a:spcPts val="100"/>
                        </a:spcAft>
                      </a:pPr>
                      <a:r>
                        <a:rPr lang="en-GB" sz="900" b="1" dirty="0">
                          <a:solidFill>
                            <a:srgbClr val="53AEF3"/>
                          </a:solidFill>
                          <a:effectLst/>
                          <a:latin typeface="Georgia" panose="02040502050405020303" pitchFamily="18" charset="0"/>
                        </a:rPr>
                        <a:t>Suspected head and neck cancer - the patient experience and patient involvement plans</a:t>
                      </a:r>
                      <a:endParaRPr lang="en-GB" sz="900" dirty="0">
                        <a:solidFill>
                          <a:srgbClr val="53AEF3"/>
                        </a:solidFill>
                        <a:effectLst/>
                        <a:latin typeface="Georgia" panose="02040502050405020303" pitchFamily="18" charset="0"/>
                      </a:endParaRPr>
                    </a:p>
                    <a:p>
                      <a:pPr fontAlgn="t">
                        <a:spcBef>
                          <a:spcPts val="100"/>
                        </a:spcBef>
                        <a:spcAft>
                          <a:spcPts val="100"/>
                        </a:spcAft>
                      </a:pPr>
                      <a:r>
                        <a:rPr lang="en-GB" sz="900" dirty="0">
                          <a:solidFill>
                            <a:srgbClr val="000000"/>
                          </a:solidFill>
                          <a:effectLst/>
                          <a:latin typeface="Georgia" panose="02040502050405020303" pitchFamily="18" charset="0"/>
                        </a:rPr>
                        <a:t>Mr Chris Elkington, PPI Representative with lived experience of HNC, Patient Public Involvement Group Chair, Co-Investigator</a:t>
                      </a:r>
                    </a:p>
                    <a:p>
                      <a:pPr fontAlgn="t">
                        <a:spcBef>
                          <a:spcPts val="100"/>
                        </a:spcBef>
                        <a:spcAft>
                          <a:spcPts val="100"/>
                        </a:spcAft>
                      </a:pPr>
                      <a:r>
                        <a:rPr lang="en-US" sz="900" dirty="0" err="1">
                          <a:solidFill>
                            <a:srgbClr val="000000"/>
                          </a:solidFill>
                          <a:effectLst/>
                          <a:latin typeface="Georgia" panose="02040502050405020303" pitchFamily="18" charset="0"/>
                        </a:rPr>
                        <a:t>Mr</a:t>
                      </a:r>
                      <a:r>
                        <a:rPr lang="en-US" sz="900" dirty="0">
                          <a:solidFill>
                            <a:srgbClr val="000000"/>
                          </a:solidFill>
                          <a:effectLst/>
                          <a:latin typeface="Georgia" panose="02040502050405020303" pitchFamily="18" charset="0"/>
                        </a:rPr>
                        <a:t> John Holmes, </a:t>
                      </a:r>
                      <a:r>
                        <a:rPr lang="en-GB" sz="900" dirty="0">
                          <a:solidFill>
                            <a:srgbClr val="000000"/>
                          </a:solidFill>
                          <a:effectLst/>
                          <a:latin typeface="Georgia" panose="02040502050405020303" pitchFamily="18" charset="0"/>
                        </a:rPr>
                        <a:t>PPI Representative with lived experience of HNC, Co-Investigator</a:t>
                      </a:r>
                    </a:p>
                  </a:txBody>
                  <a:tcPr marL="44311" marR="44311" marT="44311" marB="44311">
                    <a:lnL>
                      <a:noFill/>
                    </a:lnL>
                    <a:lnR>
                      <a:noFill/>
                    </a:lnR>
                    <a:lnT>
                      <a:noFill/>
                    </a:lnT>
                    <a:lnB>
                      <a:noFill/>
                    </a:lnB>
                  </a:tcPr>
                </a:tc>
                <a:extLst>
                  <a:ext uri="{0D108BD9-81ED-4DB2-BD59-A6C34878D82A}">
                    <a16:rowId xmlns:a16="http://schemas.microsoft.com/office/drawing/2014/main" val="3787820403"/>
                  </a:ext>
                </a:extLst>
              </a:tr>
              <a:tr h="234848">
                <a:tc>
                  <a:txBody>
                    <a:bodyPr/>
                    <a:lstStyle/>
                    <a:p>
                      <a:pPr fontAlgn="t">
                        <a:spcBef>
                          <a:spcPts val="100"/>
                        </a:spcBef>
                        <a:spcAft>
                          <a:spcPts val="100"/>
                        </a:spcAft>
                      </a:pPr>
                      <a:r>
                        <a:rPr lang="en-GB" sz="900" b="1" dirty="0">
                          <a:solidFill>
                            <a:srgbClr val="000000"/>
                          </a:solidFill>
                          <a:effectLst/>
                          <a:latin typeface="Georgia" panose="02040502050405020303" pitchFamily="18" charset="0"/>
                        </a:rPr>
                        <a:t>14:00</a:t>
                      </a:r>
                      <a:endParaRPr lang="en-GB" sz="900" dirty="0">
                        <a:solidFill>
                          <a:srgbClr val="000000"/>
                        </a:solidFill>
                        <a:effectLst/>
                        <a:latin typeface="Georgia" panose="02040502050405020303" pitchFamily="18" charset="0"/>
                      </a:endParaRPr>
                    </a:p>
                  </a:txBody>
                  <a:tcPr marL="44311" marR="44311" marT="44311" marB="44311">
                    <a:lnL>
                      <a:noFill/>
                    </a:lnL>
                    <a:lnR>
                      <a:noFill/>
                    </a:lnR>
                    <a:lnT>
                      <a:noFill/>
                    </a:lnT>
                    <a:lnB>
                      <a:noFill/>
                    </a:lnB>
                  </a:tcPr>
                </a:tc>
                <a:tc>
                  <a:txBody>
                    <a:bodyPr/>
                    <a:lstStyle/>
                    <a:p>
                      <a:pPr fontAlgn="t">
                        <a:spcBef>
                          <a:spcPts val="100"/>
                        </a:spcBef>
                        <a:spcAft>
                          <a:spcPts val="100"/>
                        </a:spcAft>
                      </a:pPr>
                      <a:r>
                        <a:rPr lang="en-GB" sz="900" b="1" dirty="0">
                          <a:solidFill>
                            <a:srgbClr val="53AEF3"/>
                          </a:solidFill>
                          <a:effectLst/>
                          <a:latin typeface="Georgia" panose="02040502050405020303" pitchFamily="18" charset="0"/>
                        </a:rPr>
                        <a:t>Q&amp;A</a:t>
                      </a:r>
                      <a:endParaRPr lang="en-GB" sz="900" dirty="0">
                        <a:solidFill>
                          <a:srgbClr val="53AEF3"/>
                        </a:solidFill>
                        <a:effectLst/>
                        <a:latin typeface="Georgia" panose="02040502050405020303" pitchFamily="18" charset="0"/>
                      </a:endParaRPr>
                    </a:p>
                  </a:txBody>
                  <a:tcPr marL="44311" marR="44311" marT="44311" marB="44311">
                    <a:lnL>
                      <a:noFill/>
                    </a:lnL>
                    <a:lnR>
                      <a:noFill/>
                    </a:lnR>
                    <a:lnT>
                      <a:noFill/>
                    </a:lnT>
                    <a:lnB>
                      <a:noFill/>
                    </a:lnB>
                  </a:tcPr>
                </a:tc>
                <a:extLst>
                  <a:ext uri="{0D108BD9-81ED-4DB2-BD59-A6C34878D82A}">
                    <a16:rowId xmlns:a16="http://schemas.microsoft.com/office/drawing/2014/main" val="2005613893"/>
                  </a:ext>
                </a:extLst>
              </a:tr>
              <a:tr h="363350">
                <a:tc>
                  <a:txBody>
                    <a:bodyPr/>
                    <a:lstStyle/>
                    <a:p>
                      <a:pPr fontAlgn="t">
                        <a:spcBef>
                          <a:spcPts val="100"/>
                        </a:spcBef>
                        <a:spcAft>
                          <a:spcPts val="100"/>
                        </a:spcAft>
                      </a:pPr>
                      <a:r>
                        <a:rPr lang="en-GB" sz="900" b="1" dirty="0">
                          <a:solidFill>
                            <a:srgbClr val="000000"/>
                          </a:solidFill>
                          <a:effectLst/>
                          <a:latin typeface="Georgia" panose="02040502050405020303" pitchFamily="18" charset="0"/>
                        </a:rPr>
                        <a:t>14:10</a:t>
                      </a:r>
                      <a:endParaRPr lang="en-GB" sz="900" dirty="0">
                        <a:solidFill>
                          <a:srgbClr val="000000"/>
                        </a:solidFill>
                        <a:effectLst/>
                        <a:latin typeface="Georgia" panose="02040502050405020303" pitchFamily="18" charset="0"/>
                      </a:endParaRPr>
                    </a:p>
                  </a:txBody>
                  <a:tcPr marL="44311" marR="44311" marT="44311" marB="44311">
                    <a:lnL>
                      <a:noFill/>
                    </a:lnL>
                    <a:lnR>
                      <a:noFill/>
                    </a:lnR>
                    <a:lnT>
                      <a:noFill/>
                    </a:lnT>
                    <a:lnB>
                      <a:noFill/>
                    </a:lnB>
                  </a:tcPr>
                </a:tc>
                <a:tc>
                  <a:txBody>
                    <a:bodyPr/>
                    <a:lstStyle/>
                    <a:p>
                      <a:pPr fontAlgn="t">
                        <a:spcBef>
                          <a:spcPts val="100"/>
                        </a:spcBef>
                        <a:spcAft>
                          <a:spcPts val="100"/>
                        </a:spcAft>
                      </a:pPr>
                      <a:r>
                        <a:rPr lang="en-GB" sz="900" b="1" dirty="0">
                          <a:solidFill>
                            <a:srgbClr val="53AEF3"/>
                          </a:solidFill>
                          <a:effectLst/>
                          <a:latin typeface="Georgia" panose="02040502050405020303" pitchFamily="18" charset="0"/>
                        </a:rPr>
                        <a:t>PIs, Associate PIs and EVEREST-HN: why the PI role is very different to other studies</a:t>
                      </a:r>
                      <a:endParaRPr lang="en-GB" sz="900" dirty="0">
                        <a:solidFill>
                          <a:srgbClr val="53AEF3"/>
                        </a:solidFill>
                        <a:effectLst/>
                        <a:latin typeface="Georgia" panose="02040502050405020303" pitchFamily="18" charset="0"/>
                      </a:endParaRPr>
                    </a:p>
                    <a:p>
                      <a:pPr fontAlgn="t">
                        <a:spcBef>
                          <a:spcPts val="100"/>
                        </a:spcBef>
                        <a:spcAft>
                          <a:spcPts val="100"/>
                        </a:spcAft>
                      </a:pPr>
                      <a:r>
                        <a:rPr lang="en-US" sz="900" dirty="0" err="1">
                          <a:solidFill>
                            <a:srgbClr val="000000"/>
                          </a:solidFill>
                          <a:effectLst/>
                          <a:latin typeface="Georgia" panose="02040502050405020303" pitchFamily="18" charset="0"/>
                        </a:rPr>
                        <a:t>Mr</a:t>
                      </a:r>
                      <a:r>
                        <a:rPr lang="en-US" sz="900" dirty="0">
                          <a:solidFill>
                            <a:srgbClr val="000000"/>
                          </a:solidFill>
                          <a:effectLst/>
                          <a:latin typeface="Georgia" panose="02040502050405020303" pitchFamily="18" charset="0"/>
                        </a:rPr>
                        <a:t> John Hardman, ENT Surgeon, </a:t>
                      </a:r>
                      <a:r>
                        <a:rPr lang="en-GB" sz="900" dirty="0">
                          <a:solidFill>
                            <a:srgbClr val="000000"/>
                          </a:solidFill>
                          <a:effectLst/>
                          <a:latin typeface="Georgia" panose="02040502050405020303" pitchFamily="18" charset="0"/>
                        </a:rPr>
                        <a:t>Royal Marsden NHS Foundation Trust</a:t>
                      </a:r>
                    </a:p>
                  </a:txBody>
                  <a:tcPr marL="44311" marR="44311" marT="44311" marB="44311">
                    <a:lnL>
                      <a:noFill/>
                    </a:lnL>
                    <a:lnR>
                      <a:noFill/>
                    </a:lnR>
                    <a:lnT>
                      <a:noFill/>
                    </a:lnT>
                    <a:lnB>
                      <a:noFill/>
                    </a:lnB>
                  </a:tcPr>
                </a:tc>
                <a:extLst>
                  <a:ext uri="{0D108BD9-81ED-4DB2-BD59-A6C34878D82A}">
                    <a16:rowId xmlns:a16="http://schemas.microsoft.com/office/drawing/2014/main" val="4143818493"/>
                  </a:ext>
                </a:extLst>
              </a:tr>
              <a:tr h="363350">
                <a:tc>
                  <a:txBody>
                    <a:bodyPr/>
                    <a:lstStyle/>
                    <a:p>
                      <a:pPr marL="0" marR="0" fontAlgn="t">
                        <a:spcBef>
                          <a:spcPts val="0"/>
                        </a:spcBef>
                        <a:spcAft>
                          <a:spcPts val="0"/>
                        </a:spcAft>
                      </a:pPr>
                      <a:r>
                        <a:rPr lang="en-GB" sz="900">
                          <a:effectLst/>
                          <a:latin typeface="Calibri" panose="020F0502020204030204" pitchFamily="34" charset="0"/>
                        </a:rPr>
                        <a:t> </a:t>
                      </a:r>
                    </a:p>
                  </a:txBody>
                  <a:tcPr marL="44311" marR="44311" marT="44311" marB="44311">
                    <a:lnL>
                      <a:noFill/>
                    </a:lnL>
                    <a:lnR>
                      <a:noFill/>
                    </a:lnR>
                    <a:lnT>
                      <a:noFill/>
                    </a:lnT>
                    <a:lnB>
                      <a:noFill/>
                    </a:lnB>
                  </a:tcPr>
                </a:tc>
                <a:tc>
                  <a:txBody>
                    <a:bodyPr/>
                    <a:lstStyle/>
                    <a:p>
                      <a:pPr fontAlgn="t">
                        <a:spcBef>
                          <a:spcPts val="100"/>
                        </a:spcBef>
                        <a:spcAft>
                          <a:spcPts val="100"/>
                        </a:spcAft>
                      </a:pPr>
                      <a:r>
                        <a:rPr lang="en-GB" sz="900" b="1" u="sng" dirty="0">
                          <a:solidFill>
                            <a:srgbClr val="53AEF3"/>
                          </a:solidFill>
                          <a:effectLst/>
                          <a:latin typeface="Georgia" panose="02040502050405020303" pitchFamily="18" charset="0"/>
                        </a:rPr>
                        <a:t>Work Package 1</a:t>
                      </a:r>
                      <a:r>
                        <a:rPr lang="en-GB" sz="900" b="1" dirty="0">
                          <a:solidFill>
                            <a:srgbClr val="53AEF3"/>
                          </a:solidFill>
                          <a:effectLst/>
                          <a:latin typeface="Georgia" panose="02040502050405020303" pitchFamily="18" charset="0"/>
                        </a:rPr>
                        <a:t> Chair: Professor Richard Hooper</a:t>
                      </a:r>
                      <a:endParaRPr lang="en-GB" sz="900" dirty="0">
                        <a:solidFill>
                          <a:srgbClr val="53AEF3"/>
                        </a:solidFill>
                        <a:effectLst/>
                        <a:latin typeface="Georgia" panose="02040502050405020303" pitchFamily="18" charset="0"/>
                      </a:endParaRPr>
                    </a:p>
                    <a:p>
                      <a:pPr fontAlgn="t">
                        <a:spcBef>
                          <a:spcPts val="100"/>
                        </a:spcBef>
                        <a:spcAft>
                          <a:spcPts val="100"/>
                        </a:spcAft>
                      </a:pPr>
                      <a:r>
                        <a:rPr lang="en-GB" sz="900" b="1" dirty="0" err="1">
                          <a:solidFill>
                            <a:srgbClr val="53AEF3"/>
                          </a:solidFill>
                          <a:effectLst/>
                          <a:latin typeface="Georgia" panose="02040502050405020303" pitchFamily="18" charset="0"/>
                        </a:rPr>
                        <a:t>SYmptom</a:t>
                      </a:r>
                      <a:r>
                        <a:rPr lang="en-GB" sz="900" b="1" dirty="0">
                          <a:solidFill>
                            <a:srgbClr val="53AEF3"/>
                          </a:solidFill>
                          <a:effectLst/>
                          <a:latin typeface="Georgia" panose="02040502050405020303" pitchFamily="18" charset="0"/>
                        </a:rPr>
                        <a:t> </a:t>
                      </a:r>
                      <a:r>
                        <a:rPr lang="en-GB" sz="900" b="1" dirty="0" err="1">
                          <a:solidFill>
                            <a:srgbClr val="53AEF3"/>
                          </a:solidFill>
                          <a:effectLst/>
                          <a:latin typeface="Georgia" panose="02040502050405020303" pitchFamily="18" charset="0"/>
                        </a:rPr>
                        <a:t>iNput</a:t>
                      </a:r>
                      <a:r>
                        <a:rPr lang="en-GB" sz="900" b="1" dirty="0">
                          <a:solidFill>
                            <a:srgbClr val="53AEF3"/>
                          </a:solidFill>
                          <a:effectLst/>
                          <a:latin typeface="Georgia" panose="02040502050405020303" pitchFamily="18" charset="0"/>
                        </a:rPr>
                        <a:t> Clinical (SYNC) system development phase-1</a:t>
                      </a:r>
                      <a:endParaRPr lang="en-GB" sz="900" dirty="0">
                        <a:solidFill>
                          <a:srgbClr val="53AEF3"/>
                        </a:solidFill>
                        <a:effectLst/>
                        <a:latin typeface="Georgia" panose="02040502050405020303" pitchFamily="18" charset="0"/>
                      </a:endParaRPr>
                    </a:p>
                  </a:txBody>
                  <a:tcPr marL="44311" marR="44311" marT="44311" marB="44311">
                    <a:lnL>
                      <a:noFill/>
                    </a:lnL>
                    <a:lnR>
                      <a:noFill/>
                    </a:lnR>
                    <a:lnT>
                      <a:noFill/>
                    </a:lnT>
                    <a:lnB>
                      <a:noFill/>
                    </a:lnB>
                  </a:tcPr>
                </a:tc>
                <a:extLst>
                  <a:ext uri="{0D108BD9-81ED-4DB2-BD59-A6C34878D82A}">
                    <a16:rowId xmlns:a16="http://schemas.microsoft.com/office/drawing/2014/main" val="3876912497"/>
                  </a:ext>
                </a:extLst>
              </a:tr>
              <a:tr h="341194">
                <a:tc>
                  <a:txBody>
                    <a:bodyPr/>
                    <a:lstStyle/>
                    <a:p>
                      <a:pPr fontAlgn="t">
                        <a:spcBef>
                          <a:spcPts val="100"/>
                        </a:spcBef>
                        <a:spcAft>
                          <a:spcPts val="100"/>
                        </a:spcAft>
                      </a:pPr>
                      <a:r>
                        <a:rPr lang="en-GB" sz="900" b="1" dirty="0">
                          <a:solidFill>
                            <a:srgbClr val="000000"/>
                          </a:solidFill>
                          <a:effectLst/>
                          <a:latin typeface="Georgia" panose="02040502050405020303" pitchFamily="18" charset="0"/>
                        </a:rPr>
                        <a:t>14:20</a:t>
                      </a:r>
                      <a:endParaRPr lang="en-GB" sz="900" dirty="0">
                        <a:solidFill>
                          <a:srgbClr val="000000"/>
                        </a:solidFill>
                        <a:effectLst/>
                        <a:latin typeface="Georgia" panose="02040502050405020303" pitchFamily="18" charset="0"/>
                      </a:endParaRPr>
                    </a:p>
                  </a:txBody>
                  <a:tcPr marL="44311" marR="44311" marT="44311" marB="44311">
                    <a:lnL>
                      <a:noFill/>
                    </a:lnL>
                    <a:lnR>
                      <a:noFill/>
                    </a:lnR>
                    <a:lnT>
                      <a:noFill/>
                    </a:lnT>
                    <a:lnB>
                      <a:noFill/>
                    </a:lnB>
                  </a:tcPr>
                </a:tc>
                <a:tc>
                  <a:txBody>
                    <a:bodyPr/>
                    <a:lstStyle/>
                    <a:p>
                      <a:pPr fontAlgn="t">
                        <a:spcBef>
                          <a:spcPts val="100"/>
                        </a:spcBef>
                        <a:spcAft>
                          <a:spcPts val="100"/>
                        </a:spcAft>
                      </a:pPr>
                      <a:r>
                        <a:rPr lang="en-GB" sz="900" b="1" i="1">
                          <a:solidFill>
                            <a:srgbClr val="000000"/>
                          </a:solidFill>
                          <a:effectLst/>
                          <a:latin typeface="Georgia" panose="02040502050405020303" pitchFamily="18" charset="0"/>
                        </a:rPr>
                        <a:t>Evidence review of HNC symptoms, </a:t>
                      </a:r>
                      <a:r>
                        <a:rPr lang="en-GB" sz="900">
                          <a:solidFill>
                            <a:srgbClr val="000000"/>
                          </a:solidFill>
                          <a:effectLst/>
                          <a:latin typeface="Georgia" panose="02040502050405020303" pitchFamily="18" charset="0"/>
                        </a:rPr>
                        <a:t>Dr Paula Bradley, General Practitioner &amp; Miss Theofano Tikka, ENT Surgeon Royal Marsden NHS Foundation Trust</a:t>
                      </a:r>
                    </a:p>
                  </a:txBody>
                  <a:tcPr marL="44311" marR="44311" marT="44311" marB="44311">
                    <a:lnL>
                      <a:noFill/>
                    </a:lnL>
                    <a:lnR>
                      <a:noFill/>
                    </a:lnR>
                    <a:lnT>
                      <a:noFill/>
                    </a:lnT>
                    <a:lnB>
                      <a:noFill/>
                    </a:lnB>
                  </a:tcPr>
                </a:tc>
                <a:extLst>
                  <a:ext uri="{0D108BD9-81ED-4DB2-BD59-A6C34878D82A}">
                    <a16:rowId xmlns:a16="http://schemas.microsoft.com/office/drawing/2014/main" val="1275496121"/>
                  </a:ext>
                </a:extLst>
              </a:tr>
              <a:tr h="341194">
                <a:tc>
                  <a:txBody>
                    <a:bodyPr/>
                    <a:lstStyle/>
                    <a:p>
                      <a:pPr fontAlgn="t">
                        <a:spcBef>
                          <a:spcPts val="100"/>
                        </a:spcBef>
                        <a:spcAft>
                          <a:spcPts val="100"/>
                        </a:spcAft>
                      </a:pPr>
                      <a:r>
                        <a:rPr lang="en-GB" sz="900" b="1">
                          <a:solidFill>
                            <a:srgbClr val="000000"/>
                          </a:solidFill>
                          <a:effectLst/>
                          <a:latin typeface="Georgia" panose="02040502050405020303" pitchFamily="18" charset="0"/>
                        </a:rPr>
                        <a:t>14:30</a:t>
                      </a:r>
                      <a:endParaRPr lang="en-GB" sz="900">
                        <a:solidFill>
                          <a:srgbClr val="000000"/>
                        </a:solidFill>
                        <a:effectLst/>
                        <a:latin typeface="Georgia" panose="02040502050405020303" pitchFamily="18" charset="0"/>
                      </a:endParaRPr>
                    </a:p>
                  </a:txBody>
                  <a:tcPr marL="44311" marR="44311" marT="44311" marB="44311">
                    <a:lnL>
                      <a:noFill/>
                    </a:lnL>
                    <a:lnR>
                      <a:noFill/>
                    </a:lnR>
                    <a:lnT>
                      <a:noFill/>
                    </a:lnT>
                    <a:lnB>
                      <a:noFill/>
                    </a:lnB>
                  </a:tcPr>
                </a:tc>
                <a:tc>
                  <a:txBody>
                    <a:bodyPr/>
                    <a:lstStyle/>
                    <a:p>
                      <a:pPr fontAlgn="t">
                        <a:spcBef>
                          <a:spcPts val="100"/>
                        </a:spcBef>
                        <a:spcAft>
                          <a:spcPts val="100"/>
                        </a:spcAft>
                      </a:pPr>
                      <a:r>
                        <a:rPr lang="en-GB" sz="900" b="1" i="1">
                          <a:solidFill>
                            <a:srgbClr val="000000"/>
                          </a:solidFill>
                          <a:effectLst/>
                          <a:latin typeface="Georgia" panose="02040502050405020303" pitchFamily="18" charset="0"/>
                        </a:rPr>
                        <a:t>Generation of SYNC symptom questionnaire and specification, </a:t>
                      </a:r>
                      <a:r>
                        <a:rPr lang="en-GB" sz="900">
                          <a:solidFill>
                            <a:srgbClr val="000000"/>
                          </a:solidFill>
                          <a:effectLst/>
                          <a:latin typeface="Georgia" panose="02040502050405020303" pitchFamily="18" charset="0"/>
                        </a:rPr>
                        <a:t>Dr Nikki Rousseau, University Academic Fellow, University of Leeds</a:t>
                      </a:r>
                    </a:p>
                  </a:txBody>
                  <a:tcPr marL="44311" marR="44311" marT="44311" marB="44311">
                    <a:lnL>
                      <a:noFill/>
                    </a:lnL>
                    <a:lnR>
                      <a:noFill/>
                    </a:lnR>
                    <a:lnT>
                      <a:noFill/>
                    </a:lnT>
                    <a:lnB>
                      <a:noFill/>
                    </a:lnB>
                  </a:tcPr>
                </a:tc>
                <a:extLst>
                  <a:ext uri="{0D108BD9-81ED-4DB2-BD59-A6C34878D82A}">
                    <a16:rowId xmlns:a16="http://schemas.microsoft.com/office/drawing/2014/main" val="593896116"/>
                  </a:ext>
                </a:extLst>
              </a:tr>
              <a:tr h="363350">
                <a:tc>
                  <a:txBody>
                    <a:bodyPr/>
                    <a:lstStyle/>
                    <a:p>
                      <a:pPr fontAlgn="t">
                        <a:spcBef>
                          <a:spcPts val="100"/>
                        </a:spcBef>
                        <a:spcAft>
                          <a:spcPts val="100"/>
                        </a:spcAft>
                      </a:pPr>
                      <a:r>
                        <a:rPr lang="en-GB" sz="900" b="1" dirty="0">
                          <a:solidFill>
                            <a:srgbClr val="000000"/>
                          </a:solidFill>
                          <a:effectLst/>
                          <a:latin typeface="Georgia" panose="02040502050405020303" pitchFamily="18" charset="0"/>
                        </a:rPr>
                        <a:t>14:40</a:t>
                      </a:r>
                      <a:endParaRPr lang="en-GB" sz="900" dirty="0">
                        <a:solidFill>
                          <a:srgbClr val="000000"/>
                        </a:solidFill>
                        <a:effectLst/>
                        <a:latin typeface="Georgia" panose="02040502050405020303" pitchFamily="18" charset="0"/>
                      </a:endParaRPr>
                    </a:p>
                  </a:txBody>
                  <a:tcPr marL="44311" marR="44311" marT="44311" marB="44311">
                    <a:lnL>
                      <a:noFill/>
                    </a:lnL>
                    <a:lnR>
                      <a:noFill/>
                    </a:lnR>
                    <a:lnT>
                      <a:noFill/>
                    </a:lnT>
                    <a:lnB>
                      <a:noFill/>
                    </a:lnB>
                  </a:tcPr>
                </a:tc>
                <a:tc>
                  <a:txBody>
                    <a:bodyPr/>
                    <a:lstStyle/>
                    <a:p>
                      <a:pPr fontAlgn="t">
                        <a:spcBef>
                          <a:spcPts val="100"/>
                        </a:spcBef>
                        <a:spcAft>
                          <a:spcPts val="100"/>
                        </a:spcAft>
                      </a:pPr>
                      <a:r>
                        <a:rPr lang="en-GB" sz="900" b="1" dirty="0">
                          <a:solidFill>
                            <a:srgbClr val="53AEF3"/>
                          </a:solidFill>
                          <a:effectLst/>
                          <a:latin typeface="Georgia" panose="02040502050405020303" pitchFamily="18" charset="0"/>
                        </a:rPr>
                        <a:t>Q&amp;A</a:t>
                      </a:r>
                      <a:endParaRPr lang="en-GB" sz="900" dirty="0">
                        <a:solidFill>
                          <a:srgbClr val="53AEF3"/>
                        </a:solidFill>
                        <a:effectLst/>
                        <a:latin typeface="Georgia" panose="02040502050405020303" pitchFamily="18" charset="0"/>
                      </a:endParaRPr>
                    </a:p>
                    <a:p>
                      <a:pPr fontAlgn="t">
                        <a:spcBef>
                          <a:spcPts val="100"/>
                        </a:spcBef>
                        <a:spcAft>
                          <a:spcPts val="100"/>
                        </a:spcAft>
                      </a:pPr>
                      <a:r>
                        <a:rPr lang="en-GB" sz="900" dirty="0">
                          <a:solidFill>
                            <a:srgbClr val="53AEF3"/>
                          </a:solidFill>
                          <a:effectLst/>
                          <a:latin typeface="Georgia" panose="02040502050405020303" pitchFamily="18" charset="0"/>
                        </a:rPr>
                        <a:t> </a:t>
                      </a:r>
                    </a:p>
                  </a:txBody>
                  <a:tcPr marL="44311" marR="44311" marT="44311" marB="44311">
                    <a:lnL>
                      <a:noFill/>
                    </a:lnL>
                    <a:lnR>
                      <a:noFill/>
                    </a:lnR>
                    <a:lnT>
                      <a:noFill/>
                    </a:lnT>
                    <a:lnB>
                      <a:noFill/>
                    </a:lnB>
                  </a:tcPr>
                </a:tc>
                <a:extLst>
                  <a:ext uri="{0D108BD9-81ED-4DB2-BD59-A6C34878D82A}">
                    <a16:rowId xmlns:a16="http://schemas.microsoft.com/office/drawing/2014/main" val="3381291463"/>
                  </a:ext>
                </a:extLst>
              </a:tr>
              <a:tr h="234848">
                <a:tc>
                  <a:txBody>
                    <a:bodyPr/>
                    <a:lstStyle/>
                    <a:p>
                      <a:pPr marL="0" marR="0" fontAlgn="t">
                        <a:spcBef>
                          <a:spcPts val="0"/>
                        </a:spcBef>
                        <a:spcAft>
                          <a:spcPts val="0"/>
                        </a:spcAft>
                      </a:pPr>
                      <a:r>
                        <a:rPr lang="en-GB" sz="900" b="1">
                          <a:solidFill>
                            <a:srgbClr val="000000"/>
                          </a:solidFill>
                          <a:effectLst/>
                          <a:latin typeface="Georgia" panose="02040502050405020303" pitchFamily="18" charset="0"/>
                        </a:rPr>
                        <a:t>15:00</a:t>
                      </a:r>
                      <a:endParaRPr lang="en-GB" sz="900">
                        <a:solidFill>
                          <a:srgbClr val="000000"/>
                        </a:solidFill>
                        <a:effectLst/>
                        <a:latin typeface="Georgia" panose="02040502050405020303" pitchFamily="18" charset="0"/>
                      </a:endParaRPr>
                    </a:p>
                  </a:txBody>
                  <a:tcPr marL="44311" marR="44311" marT="44311" marB="44311">
                    <a:lnL>
                      <a:noFill/>
                    </a:lnL>
                    <a:lnR>
                      <a:noFill/>
                    </a:lnR>
                    <a:lnT>
                      <a:noFill/>
                    </a:lnT>
                    <a:lnB>
                      <a:noFill/>
                    </a:lnB>
                  </a:tcPr>
                </a:tc>
                <a:tc>
                  <a:txBody>
                    <a:bodyPr/>
                    <a:lstStyle/>
                    <a:p>
                      <a:pPr marL="0" marR="0" fontAlgn="t">
                        <a:spcBef>
                          <a:spcPts val="0"/>
                        </a:spcBef>
                        <a:spcAft>
                          <a:spcPts val="0"/>
                        </a:spcAft>
                      </a:pPr>
                      <a:r>
                        <a:rPr lang="en-GB" sz="900" b="1" dirty="0">
                          <a:solidFill>
                            <a:srgbClr val="53AEF3"/>
                          </a:solidFill>
                          <a:effectLst/>
                          <a:latin typeface="Georgia" panose="02040502050405020303" pitchFamily="18" charset="0"/>
                        </a:rPr>
                        <a:t>Break</a:t>
                      </a:r>
                      <a:endParaRPr lang="en-GB" sz="900" dirty="0">
                        <a:solidFill>
                          <a:srgbClr val="53AEF3"/>
                        </a:solidFill>
                        <a:effectLst/>
                        <a:latin typeface="Georgia" panose="02040502050405020303" pitchFamily="18" charset="0"/>
                      </a:endParaRPr>
                    </a:p>
                  </a:txBody>
                  <a:tcPr marL="44311" marR="44311" marT="44311" marB="44311">
                    <a:lnL>
                      <a:noFill/>
                    </a:lnL>
                    <a:lnR>
                      <a:noFill/>
                    </a:lnR>
                    <a:lnT>
                      <a:noFill/>
                    </a:lnT>
                    <a:lnB>
                      <a:noFill/>
                    </a:lnB>
                  </a:tcPr>
                </a:tc>
                <a:extLst>
                  <a:ext uri="{0D108BD9-81ED-4DB2-BD59-A6C34878D82A}">
                    <a16:rowId xmlns:a16="http://schemas.microsoft.com/office/drawing/2014/main" val="3255989441"/>
                  </a:ext>
                </a:extLst>
              </a:tr>
              <a:tr h="234848">
                <a:tc>
                  <a:txBody>
                    <a:bodyPr/>
                    <a:lstStyle/>
                    <a:p>
                      <a:pPr marL="0" marR="0" fontAlgn="t">
                        <a:spcBef>
                          <a:spcPts val="0"/>
                        </a:spcBef>
                        <a:spcAft>
                          <a:spcPts val="0"/>
                        </a:spcAft>
                      </a:pPr>
                      <a:r>
                        <a:rPr lang="en-GB" sz="900" dirty="0">
                          <a:effectLst/>
                          <a:latin typeface="Calibri" panose="020F0502020204030204" pitchFamily="34" charset="0"/>
                        </a:rPr>
                        <a:t> </a:t>
                      </a:r>
                    </a:p>
                  </a:txBody>
                  <a:tcPr marL="44311" marR="44311" marT="44311" marB="44311">
                    <a:lnL>
                      <a:noFill/>
                    </a:lnL>
                    <a:lnR>
                      <a:noFill/>
                    </a:lnR>
                    <a:lnT>
                      <a:noFill/>
                    </a:lnT>
                    <a:lnB>
                      <a:noFill/>
                    </a:lnB>
                  </a:tcPr>
                </a:tc>
                <a:tc>
                  <a:txBody>
                    <a:bodyPr/>
                    <a:lstStyle/>
                    <a:p>
                      <a:pPr marL="0" marR="0" fontAlgn="t">
                        <a:spcBef>
                          <a:spcPts val="0"/>
                        </a:spcBef>
                        <a:spcAft>
                          <a:spcPts val="0"/>
                        </a:spcAft>
                      </a:pPr>
                      <a:r>
                        <a:rPr lang="en-GB" sz="1000" dirty="0">
                          <a:effectLst/>
                          <a:latin typeface="Calibri" panose="020F0502020204030204" pitchFamily="34" charset="0"/>
                        </a:rPr>
                        <a:t> </a:t>
                      </a:r>
                    </a:p>
                  </a:txBody>
                  <a:tcPr marL="44311" marR="44311" marT="44311" marB="44311">
                    <a:lnL>
                      <a:noFill/>
                    </a:lnL>
                    <a:lnR>
                      <a:noFill/>
                    </a:lnR>
                    <a:lnT>
                      <a:noFill/>
                    </a:lnT>
                    <a:lnB>
                      <a:noFill/>
                    </a:lnB>
                  </a:tcPr>
                </a:tc>
                <a:extLst>
                  <a:ext uri="{0D108BD9-81ED-4DB2-BD59-A6C34878D82A}">
                    <a16:rowId xmlns:a16="http://schemas.microsoft.com/office/drawing/2014/main" val="605647421"/>
                  </a:ext>
                </a:extLst>
              </a:tr>
            </a:tbl>
          </a:graphicData>
        </a:graphic>
      </p:graphicFrame>
      <p:graphicFrame>
        <p:nvGraphicFramePr>
          <p:cNvPr id="3" name="Table 2">
            <a:extLst>
              <a:ext uri="{FF2B5EF4-FFF2-40B4-BE49-F238E27FC236}">
                <a16:creationId xmlns:a16="http://schemas.microsoft.com/office/drawing/2014/main" id="{0104CA15-4A9C-5B09-B4D7-E3AAA02E8AA6}"/>
              </a:ext>
            </a:extLst>
          </p:cNvPr>
          <p:cNvGraphicFramePr>
            <a:graphicFrameLocks noGrp="1"/>
          </p:cNvGraphicFramePr>
          <p:nvPr>
            <p:extLst>
              <p:ext uri="{D42A27DB-BD31-4B8C-83A1-F6EECF244321}">
                <p14:modId xmlns:p14="http://schemas.microsoft.com/office/powerpoint/2010/main" val="2384406762"/>
              </p:ext>
            </p:extLst>
          </p:nvPr>
        </p:nvGraphicFramePr>
        <p:xfrm>
          <a:off x="4833455" y="680888"/>
          <a:ext cx="4881374" cy="5607594"/>
        </p:xfrm>
        <a:graphic>
          <a:graphicData uri="http://schemas.openxmlformats.org/drawingml/2006/table">
            <a:tbl>
              <a:tblPr/>
              <a:tblGrid>
                <a:gridCol w="381824">
                  <a:extLst>
                    <a:ext uri="{9D8B030D-6E8A-4147-A177-3AD203B41FA5}">
                      <a16:colId xmlns:a16="http://schemas.microsoft.com/office/drawing/2014/main" val="1158998864"/>
                    </a:ext>
                  </a:extLst>
                </a:gridCol>
                <a:gridCol w="4499550">
                  <a:extLst>
                    <a:ext uri="{9D8B030D-6E8A-4147-A177-3AD203B41FA5}">
                      <a16:colId xmlns:a16="http://schemas.microsoft.com/office/drawing/2014/main" val="3546988278"/>
                    </a:ext>
                  </a:extLst>
                </a:gridCol>
              </a:tblGrid>
              <a:tr h="207954">
                <a:tc>
                  <a:txBody>
                    <a:bodyPr/>
                    <a:lstStyle/>
                    <a:p>
                      <a:pPr marL="0" marR="0" fontAlgn="t">
                        <a:spcBef>
                          <a:spcPts val="0"/>
                        </a:spcBef>
                        <a:spcAft>
                          <a:spcPts val="0"/>
                        </a:spcAft>
                      </a:pPr>
                      <a:r>
                        <a:rPr lang="en-GB" sz="800">
                          <a:effectLst/>
                          <a:latin typeface="Calibri" panose="020F0502020204030204" pitchFamily="34" charset="0"/>
                        </a:rPr>
                        <a:t> </a:t>
                      </a:r>
                    </a:p>
                  </a:txBody>
                  <a:tcPr marL="39237" marR="39237" marT="39237" marB="39237">
                    <a:lnL>
                      <a:noFill/>
                    </a:lnL>
                    <a:lnR>
                      <a:noFill/>
                    </a:lnR>
                    <a:lnT>
                      <a:noFill/>
                    </a:lnT>
                    <a:lnB>
                      <a:noFill/>
                    </a:lnB>
                  </a:tcPr>
                </a:tc>
                <a:tc>
                  <a:txBody>
                    <a:bodyPr/>
                    <a:lstStyle/>
                    <a:p>
                      <a:pPr marL="0" marR="0" fontAlgn="t">
                        <a:spcBef>
                          <a:spcPts val="0"/>
                        </a:spcBef>
                        <a:spcAft>
                          <a:spcPts val="0"/>
                        </a:spcAft>
                      </a:pPr>
                      <a:r>
                        <a:rPr lang="en-GB" sz="900" b="1" u="sng" dirty="0">
                          <a:solidFill>
                            <a:srgbClr val="55AEF3"/>
                          </a:solidFill>
                          <a:effectLst/>
                          <a:latin typeface="Georgia" panose="02040502050405020303" pitchFamily="18" charset="0"/>
                        </a:rPr>
                        <a:t>Work Packages 2 &amp; 3</a:t>
                      </a:r>
                      <a:r>
                        <a:rPr lang="en-GB" sz="900" b="1" dirty="0">
                          <a:solidFill>
                            <a:srgbClr val="55AEF3"/>
                          </a:solidFill>
                          <a:effectLst/>
                          <a:latin typeface="Georgia" panose="02040502050405020303" pitchFamily="18" charset="0"/>
                        </a:rPr>
                        <a:t> Chair: Professor Borislava Mihaylova</a:t>
                      </a:r>
                      <a:endParaRPr lang="en-GB" sz="900" dirty="0">
                        <a:solidFill>
                          <a:srgbClr val="55AEF3"/>
                        </a:solidFill>
                        <a:effectLst/>
                        <a:latin typeface="Georgia" panose="02040502050405020303" pitchFamily="18" charset="0"/>
                      </a:endParaRPr>
                    </a:p>
                  </a:txBody>
                  <a:tcPr marL="39237" marR="39237" marT="39237" marB="39237">
                    <a:lnL>
                      <a:noFill/>
                    </a:lnL>
                    <a:lnR>
                      <a:noFill/>
                    </a:lnR>
                    <a:lnT>
                      <a:noFill/>
                    </a:lnT>
                    <a:lnB>
                      <a:noFill/>
                    </a:lnB>
                  </a:tcPr>
                </a:tc>
                <a:extLst>
                  <a:ext uri="{0D108BD9-81ED-4DB2-BD59-A6C34878D82A}">
                    <a16:rowId xmlns:a16="http://schemas.microsoft.com/office/drawing/2014/main" val="596705234"/>
                  </a:ext>
                </a:extLst>
              </a:tr>
              <a:tr h="207954">
                <a:tc>
                  <a:txBody>
                    <a:bodyPr/>
                    <a:lstStyle/>
                    <a:p>
                      <a:pPr marL="0" marR="0" fontAlgn="t">
                        <a:spcBef>
                          <a:spcPts val="0"/>
                        </a:spcBef>
                        <a:spcAft>
                          <a:spcPts val="0"/>
                        </a:spcAft>
                      </a:pPr>
                      <a:r>
                        <a:rPr lang="en-GB" sz="800">
                          <a:effectLst/>
                          <a:latin typeface="Calibri" panose="020F0502020204030204" pitchFamily="34" charset="0"/>
                        </a:rPr>
                        <a:t> </a:t>
                      </a:r>
                    </a:p>
                  </a:txBody>
                  <a:tcPr marL="39237" marR="39237" marT="39237" marB="39237">
                    <a:lnL>
                      <a:noFill/>
                    </a:lnL>
                    <a:lnR>
                      <a:noFill/>
                    </a:lnR>
                    <a:lnT>
                      <a:noFill/>
                    </a:lnT>
                    <a:lnB>
                      <a:noFill/>
                    </a:lnB>
                  </a:tcPr>
                </a:tc>
                <a:tc>
                  <a:txBody>
                    <a:bodyPr/>
                    <a:lstStyle/>
                    <a:p>
                      <a:pPr marL="0" marR="0" fontAlgn="t">
                        <a:spcBef>
                          <a:spcPts val="0"/>
                        </a:spcBef>
                        <a:spcAft>
                          <a:spcPts val="0"/>
                        </a:spcAft>
                      </a:pPr>
                      <a:r>
                        <a:rPr lang="en-GB" sz="900" b="1" dirty="0">
                          <a:solidFill>
                            <a:srgbClr val="55AEF3"/>
                          </a:solidFill>
                          <a:effectLst/>
                          <a:latin typeface="Georgia" panose="02040502050405020303" pitchFamily="18" charset="0"/>
                        </a:rPr>
                        <a:t>SYNC system development phase-2 and integration into hospital workflow</a:t>
                      </a:r>
                      <a:endParaRPr lang="en-GB" sz="900" dirty="0">
                        <a:solidFill>
                          <a:srgbClr val="55AEF3"/>
                        </a:solidFill>
                        <a:effectLst/>
                        <a:latin typeface="Georgia" panose="02040502050405020303" pitchFamily="18" charset="0"/>
                      </a:endParaRPr>
                    </a:p>
                  </a:txBody>
                  <a:tcPr marL="39237" marR="39237" marT="39237" marB="39237">
                    <a:lnL>
                      <a:noFill/>
                    </a:lnL>
                    <a:lnR>
                      <a:noFill/>
                    </a:lnR>
                    <a:lnT>
                      <a:noFill/>
                    </a:lnT>
                    <a:lnB>
                      <a:noFill/>
                    </a:lnB>
                  </a:tcPr>
                </a:tc>
                <a:extLst>
                  <a:ext uri="{0D108BD9-81ED-4DB2-BD59-A6C34878D82A}">
                    <a16:rowId xmlns:a16="http://schemas.microsoft.com/office/drawing/2014/main" val="2222203196"/>
                  </a:ext>
                </a:extLst>
              </a:tr>
              <a:tr h="302122">
                <a:tc>
                  <a:txBody>
                    <a:bodyPr/>
                    <a:lstStyle/>
                    <a:p>
                      <a:pPr marL="0" marR="0" fontAlgn="t">
                        <a:spcBef>
                          <a:spcPts val="0"/>
                        </a:spcBef>
                        <a:spcAft>
                          <a:spcPts val="0"/>
                        </a:spcAft>
                      </a:pPr>
                      <a:r>
                        <a:rPr lang="en-GB" sz="800" b="1" dirty="0">
                          <a:solidFill>
                            <a:srgbClr val="000000"/>
                          </a:solidFill>
                          <a:effectLst/>
                          <a:latin typeface="Georgia" panose="02040502050405020303" pitchFamily="18" charset="0"/>
                        </a:rPr>
                        <a:t>15:10</a:t>
                      </a:r>
                      <a:endParaRPr lang="en-GB" sz="800" dirty="0">
                        <a:solidFill>
                          <a:srgbClr val="000000"/>
                        </a:solidFill>
                        <a:effectLst/>
                        <a:latin typeface="Georgia" panose="02040502050405020303" pitchFamily="18" charset="0"/>
                      </a:endParaRPr>
                    </a:p>
                  </a:txBody>
                  <a:tcPr marL="39237" marR="39237" marT="39237" marB="39237">
                    <a:lnL>
                      <a:noFill/>
                    </a:lnL>
                    <a:lnR>
                      <a:noFill/>
                    </a:lnR>
                    <a:lnT>
                      <a:noFill/>
                    </a:lnT>
                    <a:lnB>
                      <a:noFill/>
                    </a:lnB>
                  </a:tcPr>
                </a:tc>
                <a:tc>
                  <a:txBody>
                    <a:bodyPr/>
                    <a:lstStyle/>
                    <a:p>
                      <a:pPr marL="0" marR="0" fontAlgn="t">
                        <a:spcBef>
                          <a:spcPts val="0"/>
                        </a:spcBef>
                        <a:spcAft>
                          <a:spcPts val="0"/>
                        </a:spcAft>
                      </a:pPr>
                      <a:r>
                        <a:rPr lang="en-GB" sz="900" b="1" i="1" dirty="0">
                          <a:solidFill>
                            <a:srgbClr val="000000"/>
                          </a:solidFill>
                          <a:effectLst/>
                          <a:latin typeface="Georgia" panose="02040502050405020303" pitchFamily="18" charset="0"/>
                        </a:rPr>
                        <a:t>Co-design of the SYNC symptom questionnaire and patient clinician SYNC report, </a:t>
                      </a:r>
                      <a:r>
                        <a:rPr lang="en-GB" sz="900" dirty="0">
                          <a:solidFill>
                            <a:srgbClr val="000000"/>
                          </a:solidFill>
                          <a:effectLst/>
                          <a:latin typeface="Georgia" panose="02040502050405020303" pitchFamily="18" charset="0"/>
                        </a:rPr>
                        <a:t>Professor Rebecca Randell, University of Bradford</a:t>
                      </a:r>
                    </a:p>
                  </a:txBody>
                  <a:tcPr marL="39237" marR="39237" marT="39237" marB="39237">
                    <a:lnL>
                      <a:noFill/>
                    </a:lnL>
                    <a:lnR>
                      <a:noFill/>
                    </a:lnR>
                    <a:lnT>
                      <a:noFill/>
                    </a:lnT>
                    <a:lnB>
                      <a:noFill/>
                    </a:lnB>
                  </a:tcPr>
                </a:tc>
                <a:extLst>
                  <a:ext uri="{0D108BD9-81ED-4DB2-BD59-A6C34878D82A}">
                    <a16:rowId xmlns:a16="http://schemas.microsoft.com/office/drawing/2014/main" val="67842153"/>
                  </a:ext>
                </a:extLst>
              </a:tr>
              <a:tr h="302122">
                <a:tc>
                  <a:txBody>
                    <a:bodyPr/>
                    <a:lstStyle/>
                    <a:p>
                      <a:pPr marL="0" marR="0" fontAlgn="t">
                        <a:spcBef>
                          <a:spcPts val="0"/>
                        </a:spcBef>
                        <a:spcAft>
                          <a:spcPts val="0"/>
                        </a:spcAft>
                      </a:pPr>
                      <a:r>
                        <a:rPr lang="en-GB" sz="800" b="1">
                          <a:solidFill>
                            <a:srgbClr val="000000"/>
                          </a:solidFill>
                          <a:effectLst/>
                          <a:latin typeface="Georgia" panose="02040502050405020303" pitchFamily="18" charset="0"/>
                        </a:rPr>
                        <a:t>15:20</a:t>
                      </a:r>
                      <a:endParaRPr lang="en-GB" sz="800">
                        <a:solidFill>
                          <a:srgbClr val="000000"/>
                        </a:solidFill>
                        <a:effectLst/>
                        <a:latin typeface="Georgia" panose="02040502050405020303" pitchFamily="18" charset="0"/>
                      </a:endParaRPr>
                    </a:p>
                  </a:txBody>
                  <a:tcPr marL="39237" marR="39237" marT="39237" marB="39237">
                    <a:lnL>
                      <a:noFill/>
                    </a:lnL>
                    <a:lnR>
                      <a:noFill/>
                    </a:lnR>
                    <a:lnT>
                      <a:noFill/>
                    </a:lnT>
                    <a:lnB>
                      <a:noFill/>
                    </a:lnB>
                  </a:tcPr>
                </a:tc>
                <a:tc>
                  <a:txBody>
                    <a:bodyPr/>
                    <a:lstStyle/>
                    <a:p>
                      <a:pPr marL="0" marR="0" fontAlgn="t">
                        <a:spcBef>
                          <a:spcPts val="0"/>
                        </a:spcBef>
                        <a:spcAft>
                          <a:spcPts val="0"/>
                        </a:spcAft>
                      </a:pPr>
                      <a:r>
                        <a:rPr lang="en-GB" sz="900" b="1" i="1" dirty="0">
                          <a:solidFill>
                            <a:srgbClr val="000000"/>
                          </a:solidFill>
                          <a:effectLst/>
                          <a:latin typeface="Georgia" panose="02040502050405020303" pitchFamily="18" charset="0"/>
                        </a:rPr>
                        <a:t>Co-design of behaviour change intervention materials, </a:t>
                      </a:r>
                      <a:r>
                        <a:rPr lang="en-GB" sz="900" dirty="0">
                          <a:solidFill>
                            <a:srgbClr val="000000"/>
                          </a:solidFill>
                          <a:effectLst/>
                          <a:latin typeface="Georgia" panose="02040502050405020303" pitchFamily="18" charset="0"/>
                        </a:rPr>
                        <a:t>Dr Ian Kellar, Associate Professor of Health Psychology, University of Leeds</a:t>
                      </a:r>
                    </a:p>
                  </a:txBody>
                  <a:tcPr marL="39237" marR="39237" marT="39237" marB="39237">
                    <a:lnL>
                      <a:noFill/>
                    </a:lnL>
                    <a:lnR>
                      <a:noFill/>
                    </a:lnR>
                    <a:lnT>
                      <a:noFill/>
                    </a:lnT>
                    <a:lnB>
                      <a:noFill/>
                    </a:lnB>
                  </a:tcPr>
                </a:tc>
                <a:extLst>
                  <a:ext uri="{0D108BD9-81ED-4DB2-BD59-A6C34878D82A}">
                    <a16:rowId xmlns:a16="http://schemas.microsoft.com/office/drawing/2014/main" val="840816210"/>
                  </a:ext>
                </a:extLst>
              </a:tr>
              <a:tr h="302122">
                <a:tc>
                  <a:txBody>
                    <a:bodyPr/>
                    <a:lstStyle/>
                    <a:p>
                      <a:pPr marL="0" marR="0" fontAlgn="t">
                        <a:spcBef>
                          <a:spcPts val="0"/>
                        </a:spcBef>
                        <a:spcAft>
                          <a:spcPts val="0"/>
                        </a:spcAft>
                      </a:pPr>
                      <a:r>
                        <a:rPr lang="en-GB" sz="800" b="1">
                          <a:solidFill>
                            <a:srgbClr val="000000"/>
                          </a:solidFill>
                          <a:effectLst/>
                          <a:latin typeface="Georgia" panose="02040502050405020303" pitchFamily="18" charset="0"/>
                        </a:rPr>
                        <a:t>15:30</a:t>
                      </a:r>
                      <a:endParaRPr lang="en-GB" sz="800">
                        <a:solidFill>
                          <a:srgbClr val="000000"/>
                        </a:solidFill>
                        <a:effectLst/>
                        <a:latin typeface="Georgia" panose="02040502050405020303" pitchFamily="18" charset="0"/>
                      </a:endParaRPr>
                    </a:p>
                  </a:txBody>
                  <a:tcPr marL="39237" marR="39237" marT="39237" marB="39237">
                    <a:lnL>
                      <a:noFill/>
                    </a:lnL>
                    <a:lnR>
                      <a:noFill/>
                    </a:lnR>
                    <a:lnT>
                      <a:noFill/>
                    </a:lnT>
                    <a:lnB>
                      <a:noFill/>
                    </a:lnB>
                  </a:tcPr>
                </a:tc>
                <a:tc>
                  <a:txBody>
                    <a:bodyPr/>
                    <a:lstStyle/>
                    <a:p>
                      <a:pPr marL="0" marR="0" fontAlgn="t">
                        <a:spcBef>
                          <a:spcPts val="0"/>
                        </a:spcBef>
                        <a:spcAft>
                          <a:spcPts val="0"/>
                        </a:spcAft>
                      </a:pPr>
                      <a:r>
                        <a:rPr lang="en-GB" sz="900" b="1" i="1" dirty="0">
                          <a:solidFill>
                            <a:srgbClr val="000000"/>
                          </a:solidFill>
                          <a:effectLst/>
                          <a:latin typeface="Georgia" panose="02040502050405020303" pitchFamily="18" charset="0"/>
                        </a:rPr>
                        <a:t>SYNC system integration into existing hospital workflows, </a:t>
                      </a:r>
                      <a:r>
                        <a:rPr lang="en-GB" sz="900" dirty="0">
                          <a:solidFill>
                            <a:srgbClr val="000000"/>
                          </a:solidFill>
                          <a:effectLst/>
                          <a:latin typeface="Georgia" panose="02040502050405020303" pitchFamily="18" charset="0"/>
                        </a:rPr>
                        <a:t>Ms Lisa Emery, Chief Information Officer, Royal Marsden NHS Foundation Trust</a:t>
                      </a:r>
                    </a:p>
                  </a:txBody>
                  <a:tcPr marL="39237" marR="39237" marT="39237" marB="39237">
                    <a:lnL>
                      <a:noFill/>
                    </a:lnL>
                    <a:lnR>
                      <a:noFill/>
                    </a:lnR>
                    <a:lnT>
                      <a:noFill/>
                    </a:lnT>
                    <a:lnB>
                      <a:noFill/>
                    </a:lnB>
                  </a:tcPr>
                </a:tc>
                <a:extLst>
                  <a:ext uri="{0D108BD9-81ED-4DB2-BD59-A6C34878D82A}">
                    <a16:rowId xmlns:a16="http://schemas.microsoft.com/office/drawing/2014/main" val="4205633424"/>
                  </a:ext>
                </a:extLst>
              </a:tr>
              <a:tr h="207954">
                <a:tc>
                  <a:txBody>
                    <a:bodyPr/>
                    <a:lstStyle/>
                    <a:p>
                      <a:pPr marL="0" marR="0" fontAlgn="t">
                        <a:spcBef>
                          <a:spcPts val="0"/>
                        </a:spcBef>
                        <a:spcAft>
                          <a:spcPts val="0"/>
                        </a:spcAft>
                      </a:pPr>
                      <a:r>
                        <a:rPr lang="en-GB" sz="800" b="1">
                          <a:solidFill>
                            <a:srgbClr val="000000"/>
                          </a:solidFill>
                          <a:effectLst/>
                          <a:latin typeface="Georgia" panose="02040502050405020303" pitchFamily="18" charset="0"/>
                        </a:rPr>
                        <a:t>15:40</a:t>
                      </a:r>
                      <a:endParaRPr lang="en-GB" sz="800">
                        <a:solidFill>
                          <a:srgbClr val="000000"/>
                        </a:solidFill>
                        <a:effectLst/>
                        <a:latin typeface="Georgia" panose="02040502050405020303" pitchFamily="18" charset="0"/>
                      </a:endParaRPr>
                    </a:p>
                  </a:txBody>
                  <a:tcPr marL="39237" marR="39237" marT="39237" marB="39237">
                    <a:lnL>
                      <a:noFill/>
                    </a:lnL>
                    <a:lnR>
                      <a:noFill/>
                    </a:lnR>
                    <a:lnT>
                      <a:noFill/>
                    </a:lnT>
                    <a:lnB>
                      <a:noFill/>
                    </a:lnB>
                  </a:tcPr>
                </a:tc>
                <a:tc>
                  <a:txBody>
                    <a:bodyPr/>
                    <a:lstStyle/>
                    <a:p>
                      <a:pPr marL="0" marR="0" fontAlgn="t">
                        <a:spcBef>
                          <a:spcPts val="0"/>
                        </a:spcBef>
                        <a:spcAft>
                          <a:spcPts val="0"/>
                        </a:spcAft>
                      </a:pPr>
                      <a:r>
                        <a:rPr lang="en-GB" sz="900" b="1" dirty="0">
                          <a:solidFill>
                            <a:srgbClr val="55AEF3"/>
                          </a:solidFill>
                          <a:effectLst/>
                          <a:latin typeface="Georgia" panose="02040502050405020303" pitchFamily="18" charset="0"/>
                        </a:rPr>
                        <a:t>Q&amp;A</a:t>
                      </a:r>
                      <a:endParaRPr lang="en-GB" sz="900" dirty="0">
                        <a:solidFill>
                          <a:srgbClr val="55AEF3"/>
                        </a:solidFill>
                        <a:effectLst/>
                        <a:latin typeface="Georgia" panose="02040502050405020303" pitchFamily="18" charset="0"/>
                      </a:endParaRPr>
                    </a:p>
                  </a:txBody>
                  <a:tcPr marL="39237" marR="39237" marT="39237" marB="39237">
                    <a:lnL>
                      <a:noFill/>
                    </a:lnL>
                    <a:lnR>
                      <a:noFill/>
                    </a:lnR>
                    <a:lnT>
                      <a:noFill/>
                    </a:lnT>
                    <a:lnB>
                      <a:noFill/>
                    </a:lnB>
                  </a:tcPr>
                </a:tc>
                <a:extLst>
                  <a:ext uri="{0D108BD9-81ED-4DB2-BD59-A6C34878D82A}">
                    <a16:rowId xmlns:a16="http://schemas.microsoft.com/office/drawing/2014/main" val="2650102842"/>
                  </a:ext>
                </a:extLst>
              </a:tr>
              <a:tr h="207954">
                <a:tc>
                  <a:txBody>
                    <a:bodyPr/>
                    <a:lstStyle/>
                    <a:p>
                      <a:pPr marL="0" marR="0" fontAlgn="t">
                        <a:spcBef>
                          <a:spcPts val="0"/>
                        </a:spcBef>
                        <a:spcAft>
                          <a:spcPts val="0"/>
                        </a:spcAft>
                      </a:pPr>
                      <a:r>
                        <a:rPr lang="en-GB" sz="800" b="1" dirty="0">
                          <a:solidFill>
                            <a:srgbClr val="000000"/>
                          </a:solidFill>
                          <a:effectLst/>
                          <a:latin typeface="Georgia" panose="02040502050405020303" pitchFamily="18" charset="0"/>
                        </a:rPr>
                        <a:t>16:00</a:t>
                      </a:r>
                      <a:endParaRPr lang="en-GB" sz="800" dirty="0">
                        <a:solidFill>
                          <a:srgbClr val="000000"/>
                        </a:solidFill>
                        <a:effectLst/>
                        <a:latin typeface="Georgia" panose="02040502050405020303" pitchFamily="18" charset="0"/>
                      </a:endParaRPr>
                    </a:p>
                  </a:txBody>
                  <a:tcPr marL="39237" marR="39237" marT="39237" marB="39237">
                    <a:lnL>
                      <a:noFill/>
                    </a:lnL>
                    <a:lnR>
                      <a:noFill/>
                    </a:lnR>
                    <a:lnT>
                      <a:noFill/>
                    </a:lnT>
                    <a:lnB>
                      <a:noFill/>
                    </a:lnB>
                  </a:tcPr>
                </a:tc>
                <a:tc>
                  <a:txBody>
                    <a:bodyPr/>
                    <a:lstStyle/>
                    <a:p>
                      <a:pPr marL="0" marR="0" fontAlgn="t">
                        <a:spcBef>
                          <a:spcPts val="0"/>
                        </a:spcBef>
                        <a:spcAft>
                          <a:spcPts val="0"/>
                        </a:spcAft>
                      </a:pPr>
                      <a:r>
                        <a:rPr lang="en-GB" sz="900" b="1">
                          <a:solidFill>
                            <a:srgbClr val="55AEF3"/>
                          </a:solidFill>
                          <a:effectLst/>
                          <a:latin typeface="Georgia" panose="02040502050405020303" pitchFamily="18" charset="0"/>
                        </a:rPr>
                        <a:t>Coffee Break</a:t>
                      </a:r>
                      <a:endParaRPr lang="en-GB" sz="900">
                        <a:solidFill>
                          <a:srgbClr val="55AEF3"/>
                        </a:solidFill>
                        <a:effectLst/>
                        <a:latin typeface="Georgia" panose="02040502050405020303" pitchFamily="18" charset="0"/>
                      </a:endParaRPr>
                    </a:p>
                  </a:txBody>
                  <a:tcPr marL="39237" marR="39237" marT="39237" marB="39237">
                    <a:lnL>
                      <a:noFill/>
                    </a:lnL>
                    <a:lnR>
                      <a:noFill/>
                    </a:lnR>
                    <a:lnT>
                      <a:noFill/>
                    </a:lnT>
                    <a:lnB>
                      <a:noFill/>
                    </a:lnB>
                  </a:tcPr>
                </a:tc>
                <a:extLst>
                  <a:ext uri="{0D108BD9-81ED-4DB2-BD59-A6C34878D82A}">
                    <a16:rowId xmlns:a16="http://schemas.microsoft.com/office/drawing/2014/main" val="1991455805"/>
                  </a:ext>
                </a:extLst>
              </a:tr>
              <a:tr h="525770">
                <a:tc>
                  <a:txBody>
                    <a:bodyPr/>
                    <a:lstStyle/>
                    <a:p>
                      <a:pPr marL="0" marR="0" fontAlgn="t">
                        <a:spcBef>
                          <a:spcPts val="0"/>
                        </a:spcBef>
                        <a:spcAft>
                          <a:spcPts val="0"/>
                        </a:spcAft>
                      </a:pPr>
                      <a:r>
                        <a:rPr lang="en-GB" sz="800" b="1">
                          <a:effectLst/>
                          <a:latin typeface="Georgia" panose="02040502050405020303" pitchFamily="18" charset="0"/>
                        </a:rPr>
                        <a:t>16:20</a:t>
                      </a:r>
                      <a:endParaRPr lang="en-GB" sz="800">
                        <a:effectLst/>
                        <a:latin typeface="Georgia" panose="02040502050405020303" pitchFamily="18" charset="0"/>
                      </a:endParaRPr>
                    </a:p>
                  </a:txBody>
                  <a:tcPr marL="39237" marR="39237" marT="39237" marB="39237">
                    <a:lnL>
                      <a:noFill/>
                    </a:lnL>
                    <a:lnR>
                      <a:noFill/>
                    </a:lnR>
                    <a:lnT>
                      <a:noFill/>
                    </a:lnT>
                    <a:lnB>
                      <a:noFill/>
                    </a:lnB>
                  </a:tcPr>
                </a:tc>
                <a:tc>
                  <a:txBody>
                    <a:bodyPr/>
                    <a:lstStyle/>
                    <a:p>
                      <a:pPr marL="0" marR="0" fontAlgn="t">
                        <a:spcBef>
                          <a:spcPts val="0"/>
                        </a:spcBef>
                        <a:spcAft>
                          <a:spcPts val="0"/>
                        </a:spcAft>
                      </a:pPr>
                      <a:r>
                        <a:rPr lang="en-GB" sz="900" b="1" dirty="0">
                          <a:solidFill>
                            <a:srgbClr val="55AEF3"/>
                          </a:solidFill>
                          <a:effectLst/>
                          <a:latin typeface="Georgia" panose="02040502050405020303" pitchFamily="18" charset="0"/>
                        </a:rPr>
                        <a:t>Work Package 3 Informatics linkage of national datasets for suspected HNC referrals</a:t>
                      </a:r>
                      <a:endParaRPr lang="en-GB" sz="900" dirty="0">
                        <a:solidFill>
                          <a:srgbClr val="55AEF3"/>
                        </a:solidFill>
                        <a:effectLst/>
                        <a:latin typeface="Georgia" panose="02040502050405020303" pitchFamily="18" charset="0"/>
                      </a:endParaRPr>
                    </a:p>
                    <a:p>
                      <a:pPr marL="0" marR="0" fontAlgn="t">
                        <a:spcBef>
                          <a:spcPts val="0"/>
                        </a:spcBef>
                        <a:spcAft>
                          <a:spcPts val="0"/>
                        </a:spcAft>
                      </a:pPr>
                      <a:r>
                        <a:rPr lang="en-GB" sz="900" dirty="0">
                          <a:solidFill>
                            <a:srgbClr val="000000"/>
                          </a:solidFill>
                          <a:effectLst/>
                          <a:latin typeface="Georgia" panose="02040502050405020303" pitchFamily="18" charset="0"/>
                        </a:rPr>
                        <a:t>Professor Jan Van Der Meulen, Professor of Clinical Epidemiology, London School of Hygiene and Tropic Medicine</a:t>
                      </a:r>
                    </a:p>
                    <a:p>
                      <a:pPr marL="0" marR="0" fontAlgn="t">
                        <a:spcBef>
                          <a:spcPts val="0"/>
                        </a:spcBef>
                        <a:spcAft>
                          <a:spcPts val="0"/>
                        </a:spcAft>
                      </a:pPr>
                      <a:r>
                        <a:rPr lang="en-GB" sz="900" b="1" u="sng" dirty="0">
                          <a:solidFill>
                            <a:srgbClr val="55AEF3"/>
                          </a:solidFill>
                          <a:effectLst/>
                          <a:latin typeface="Georgia" panose="02040502050405020303" pitchFamily="18" charset="0"/>
                        </a:rPr>
                        <a:t>Work Package 4 </a:t>
                      </a:r>
                      <a:r>
                        <a:rPr lang="en-GB" sz="900" b="1" u="none" dirty="0">
                          <a:solidFill>
                            <a:srgbClr val="55AEF3"/>
                          </a:solidFill>
                          <a:effectLst/>
                          <a:latin typeface="Georgia" panose="02040502050405020303" pitchFamily="18" charset="0"/>
                        </a:rPr>
                        <a:t>Chair: Dr Nikki Rousseau</a:t>
                      </a:r>
                      <a:endParaRPr lang="en-GB" sz="900" u="none" dirty="0">
                        <a:solidFill>
                          <a:srgbClr val="55AEF3"/>
                        </a:solidFill>
                        <a:effectLst/>
                        <a:latin typeface="Georgia" panose="02040502050405020303" pitchFamily="18" charset="0"/>
                      </a:endParaRPr>
                    </a:p>
                  </a:txBody>
                  <a:tcPr marL="39237" marR="39237" marT="39237" marB="39237">
                    <a:lnL>
                      <a:noFill/>
                    </a:lnL>
                    <a:lnR>
                      <a:noFill/>
                    </a:lnR>
                    <a:lnT>
                      <a:noFill/>
                    </a:lnT>
                    <a:lnB>
                      <a:noFill/>
                    </a:lnB>
                  </a:tcPr>
                </a:tc>
                <a:extLst>
                  <a:ext uri="{0D108BD9-81ED-4DB2-BD59-A6C34878D82A}">
                    <a16:rowId xmlns:a16="http://schemas.microsoft.com/office/drawing/2014/main" val="2149354095"/>
                  </a:ext>
                </a:extLst>
              </a:tr>
              <a:tr h="413946">
                <a:tc>
                  <a:txBody>
                    <a:bodyPr/>
                    <a:lstStyle/>
                    <a:p>
                      <a:pPr marL="0" marR="0" fontAlgn="t">
                        <a:spcBef>
                          <a:spcPts val="0"/>
                        </a:spcBef>
                        <a:spcAft>
                          <a:spcPts val="0"/>
                        </a:spcAft>
                      </a:pPr>
                      <a:r>
                        <a:rPr lang="en-GB" sz="800" b="1">
                          <a:solidFill>
                            <a:srgbClr val="000000"/>
                          </a:solidFill>
                          <a:effectLst/>
                          <a:latin typeface="Georgia" panose="02040502050405020303" pitchFamily="18" charset="0"/>
                        </a:rPr>
                        <a:t>16:30</a:t>
                      </a:r>
                      <a:endParaRPr lang="en-GB" sz="800">
                        <a:solidFill>
                          <a:srgbClr val="000000"/>
                        </a:solidFill>
                        <a:effectLst/>
                        <a:latin typeface="Georgia" panose="02040502050405020303" pitchFamily="18" charset="0"/>
                      </a:endParaRPr>
                    </a:p>
                  </a:txBody>
                  <a:tcPr marL="39237" marR="39237" marT="39237" marB="39237">
                    <a:lnL>
                      <a:noFill/>
                    </a:lnL>
                    <a:lnR>
                      <a:noFill/>
                    </a:lnR>
                    <a:lnT>
                      <a:noFill/>
                    </a:lnT>
                    <a:lnB>
                      <a:noFill/>
                    </a:lnB>
                  </a:tcPr>
                </a:tc>
                <a:tc>
                  <a:txBody>
                    <a:bodyPr/>
                    <a:lstStyle/>
                    <a:p>
                      <a:pPr marL="0" marR="0" fontAlgn="t">
                        <a:spcBef>
                          <a:spcPts val="0"/>
                        </a:spcBef>
                        <a:spcAft>
                          <a:spcPts val="0"/>
                        </a:spcAft>
                      </a:pPr>
                      <a:r>
                        <a:rPr lang="en-GB" sz="900" b="1" dirty="0">
                          <a:solidFill>
                            <a:srgbClr val="55AEF3"/>
                          </a:solidFill>
                          <a:effectLst/>
                          <a:latin typeface="Georgia" panose="02040502050405020303" pitchFamily="18" charset="0"/>
                        </a:rPr>
                        <a:t>SYNC system development phase-3: Intervention finalisation and feasibility study</a:t>
                      </a:r>
                      <a:endParaRPr lang="en-GB" sz="900" dirty="0">
                        <a:solidFill>
                          <a:srgbClr val="55AEF3"/>
                        </a:solidFill>
                        <a:effectLst/>
                        <a:latin typeface="Georgia" panose="02040502050405020303" pitchFamily="18" charset="0"/>
                      </a:endParaRPr>
                    </a:p>
                    <a:p>
                      <a:pPr marL="0" marR="0" fontAlgn="t">
                        <a:spcBef>
                          <a:spcPts val="0"/>
                        </a:spcBef>
                        <a:spcAft>
                          <a:spcPts val="0"/>
                        </a:spcAft>
                      </a:pPr>
                      <a:r>
                        <a:rPr lang="en-GB" sz="900" dirty="0">
                          <a:solidFill>
                            <a:srgbClr val="000000"/>
                          </a:solidFill>
                          <a:effectLst/>
                          <a:latin typeface="Georgia" panose="02040502050405020303" pitchFamily="18" charset="0"/>
                        </a:rPr>
                        <a:t>Dr Nikki Rousseau, University of Leeds</a:t>
                      </a:r>
                    </a:p>
                    <a:p>
                      <a:pPr marL="0" marR="0" fontAlgn="t">
                        <a:spcBef>
                          <a:spcPts val="0"/>
                        </a:spcBef>
                        <a:spcAft>
                          <a:spcPts val="0"/>
                        </a:spcAft>
                      </a:pPr>
                      <a:r>
                        <a:rPr lang="en-GB" sz="900" dirty="0">
                          <a:solidFill>
                            <a:srgbClr val="000000"/>
                          </a:solidFill>
                          <a:effectLst/>
                          <a:latin typeface="Georgia" panose="02040502050405020303" pitchFamily="18" charset="0"/>
                        </a:rPr>
                        <a:t>Professor Vinidh Paleri, Consultant Head &amp; Neck Surgeon, Royal Marsden NHS Foundation Trust</a:t>
                      </a:r>
                    </a:p>
                  </a:txBody>
                  <a:tcPr marL="39237" marR="39237" marT="39237" marB="39237">
                    <a:lnL>
                      <a:noFill/>
                    </a:lnL>
                    <a:lnR>
                      <a:noFill/>
                    </a:lnR>
                    <a:lnT>
                      <a:noFill/>
                    </a:lnT>
                    <a:lnB>
                      <a:noFill/>
                    </a:lnB>
                  </a:tcPr>
                </a:tc>
                <a:extLst>
                  <a:ext uri="{0D108BD9-81ED-4DB2-BD59-A6C34878D82A}">
                    <a16:rowId xmlns:a16="http://schemas.microsoft.com/office/drawing/2014/main" val="3034412210"/>
                  </a:ext>
                </a:extLst>
              </a:tr>
              <a:tr h="749419">
                <a:tc>
                  <a:txBody>
                    <a:bodyPr/>
                    <a:lstStyle/>
                    <a:p>
                      <a:pPr marL="0" marR="0" fontAlgn="t">
                        <a:spcBef>
                          <a:spcPts val="0"/>
                        </a:spcBef>
                        <a:spcAft>
                          <a:spcPts val="0"/>
                        </a:spcAft>
                      </a:pPr>
                      <a:r>
                        <a:rPr lang="en-GB" sz="800" b="1">
                          <a:solidFill>
                            <a:srgbClr val="000000"/>
                          </a:solidFill>
                          <a:effectLst/>
                          <a:latin typeface="Georgia" panose="02040502050405020303" pitchFamily="18" charset="0"/>
                        </a:rPr>
                        <a:t>16:45</a:t>
                      </a:r>
                      <a:endParaRPr lang="en-GB" sz="800">
                        <a:solidFill>
                          <a:srgbClr val="000000"/>
                        </a:solidFill>
                        <a:effectLst/>
                        <a:latin typeface="Georgia" panose="02040502050405020303" pitchFamily="18" charset="0"/>
                      </a:endParaRPr>
                    </a:p>
                  </a:txBody>
                  <a:tcPr marL="39237" marR="39237" marT="39237" marB="39237">
                    <a:lnL>
                      <a:noFill/>
                    </a:lnL>
                    <a:lnR>
                      <a:noFill/>
                    </a:lnR>
                    <a:lnT>
                      <a:noFill/>
                    </a:lnT>
                    <a:lnB>
                      <a:noFill/>
                    </a:lnB>
                  </a:tcPr>
                </a:tc>
                <a:tc>
                  <a:txBody>
                    <a:bodyPr/>
                    <a:lstStyle/>
                    <a:p>
                      <a:pPr marL="0" marR="0" fontAlgn="t">
                        <a:spcBef>
                          <a:spcPts val="0"/>
                        </a:spcBef>
                        <a:spcAft>
                          <a:spcPts val="0"/>
                        </a:spcAft>
                      </a:pPr>
                      <a:r>
                        <a:rPr lang="en-GB" sz="900" b="1" dirty="0">
                          <a:solidFill>
                            <a:srgbClr val="55AEF3"/>
                          </a:solidFill>
                          <a:effectLst/>
                          <a:latin typeface="Georgia" panose="02040502050405020303" pitchFamily="18" charset="0"/>
                        </a:rPr>
                        <a:t>Break out sessions: Defining roadblocks to WP4</a:t>
                      </a:r>
                      <a:endParaRPr lang="en-GB" sz="900" dirty="0">
                        <a:solidFill>
                          <a:srgbClr val="55AEF3"/>
                        </a:solidFill>
                        <a:effectLst/>
                        <a:latin typeface="Georgia" panose="02040502050405020303" pitchFamily="18" charset="0"/>
                      </a:endParaRPr>
                    </a:p>
                    <a:p>
                      <a:pPr marL="0" marR="0" fontAlgn="t">
                        <a:spcBef>
                          <a:spcPts val="0"/>
                        </a:spcBef>
                        <a:spcAft>
                          <a:spcPts val="0"/>
                        </a:spcAft>
                      </a:pPr>
                      <a:r>
                        <a:rPr lang="en-GB" sz="900" dirty="0">
                          <a:solidFill>
                            <a:srgbClr val="000000"/>
                          </a:solidFill>
                          <a:effectLst/>
                          <a:latin typeface="Georgia" panose="02040502050405020303" pitchFamily="18" charset="0"/>
                        </a:rPr>
                        <a:t>Chairs:</a:t>
                      </a:r>
                    </a:p>
                    <a:p>
                      <a:pPr marL="0" marR="0" fontAlgn="t">
                        <a:spcBef>
                          <a:spcPts val="0"/>
                        </a:spcBef>
                        <a:spcAft>
                          <a:spcPts val="0"/>
                        </a:spcAft>
                      </a:pPr>
                      <a:r>
                        <a:rPr lang="en-GB" sz="900" dirty="0">
                          <a:solidFill>
                            <a:srgbClr val="000000"/>
                          </a:solidFill>
                          <a:effectLst/>
                          <a:latin typeface="Georgia" panose="02040502050405020303" pitchFamily="18" charset="0"/>
                        </a:rPr>
                        <a:t>Mr John Hardman, ENT Surgeon, Royal Marsden NHS Foundation Trust</a:t>
                      </a:r>
                    </a:p>
                    <a:p>
                      <a:pPr marL="0" marR="0" fontAlgn="t">
                        <a:spcBef>
                          <a:spcPts val="0"/>
                        </a:spcBef>
                        <a:spcAft>
                          <a:spcPts val="0"/>
                        </a:spcAft>
                      </a:pPr>
                      <a:r>
                        <a:rPr lang="en-GB" sz="900" dirty="0">
                          <a:solidFill>
                            <a:srgbClr val="000000"/>
                          </a:solidFill>
                          <a:effectLst/>
                          <a:latin typeface="Georgia" panose="02040502050405020303" pitchFamily="18" charset="0"/>
                        </a:rPr>
                        <a:t>Miss Theofano Tikka, ENT Surgeon, Royal Marsden NHS Foundation Trust</a:t>
                      </a:r>
                    </a:p>
                    <a:p>
                      <a:pPr marL="0" marR="0" fontAlgn="t">
                        <a:spcBef>
                          <a:spcPts val="0"/>
                        </a:spcBef>
                        <a:spcAft>
                          <a:spcPts val="0"/>
                        </a:spcAft>
                      </a:pPr>
                      <a:r>
                        <a:rPr lang="en-GB" sz="900" dirty="0">
                          <a:solidFill>
                            <a:srgbClr val="000000"/>
                          </a:solidFill>
                          <a:effectLst/>
                          <a:latin typeface="Georgia" panose="02040502050405020303" pitchFamily="18" charset="0"/>
                        </a:rPr>
                        <a:t>Mr Karan Kapoor, Consultant Head &amp; Neck and Thyroid Surgeon, East Surrey Hospital </a:t>
                      </a:r>
                    </a:p>
                    <a:p>
                      <a:pPr marL="0" marR="0" fontAlgn="t">
                        <a:spcBef>
                          <a:spcPts val="0"/>
                        </a:spcBef>
                        <a:spcAft>
                          <a:spcPts val="0"/>
                        </a:spcAft>
                      </a:pPr>
                      <a:r>
                        <a:rPr lang="en-GB" sz="900" dirty="0">
                          <a:solidFill>
                            <a:srgbClr val="000000"/>
                          </a:solidFill>
                          <a:effectLst/>
                          <a:latin typeface="Georgia" panose="02040502050405020303" pitchFamily="18" charset="0"/>
                        </a:rPr>
                        <a:t>Professor Jo Patterson, Professor of Speech &amp; Language Therapy, University of Liverpool</a:t>
                      </a:r>
                    </a:p>
                  </a:txBody>
                  <a:tcPr marL="39237" marR="39237" marT="39237" marB="39237">
                    <a:lnL>
                      <a:noFill/>
                    </a:lnL>
                    <a:lnR>
                      <a:noFill/>
                    </a:lnR>
                    <a:lnT>
                      <a:noFill/>
                    </a:lnT>
                    <a:lnB>
                      <a:noFill/>
                    </a:lnB>
                  </a:tcPr>
                </a:tc>
                <a:extLst>
                  <a:ext uri="{0D108BD9-81ED-4DB2-BD59-A6C34878D82A}">
                    <a16:rowId xmlns:a16="http://schemas.microsoft.com/office/drawing/2014/main" val="97805613"/>
                  </a:ext>
                </a:extLst>
              </a:tr>
              <a:tr h="413946">
                <a:tc>
                  <a:txBody>
                    <a:bodyPr/>
                    <a:lstStyle/>
                    <a:p>
                      <a:pPr marL="0" marR="0" fontAlgn="t">
                        <a:spcBef>
                          <a:spcPts val="0"/>
                        </a:spcBef>
                        <a:spcAft>
                          <a:spcPts val="0"/>
                        </a:spcAft>
                      </a:pPr>
                      <a:r>
                        <a:rPr lang="en-GB" sz="800" b="1">
                          <a:solidFill>
                            <a:srgbClr val="000000"/>
                          </a:solidFill>
                          <a:effectLst/>
                          <a:latin typeface="Georgia" panose="02040502050405020303" pitchFamily="18" charset="0"/>
                        </a:rPr>
                        <a:t>17:20</a:t>
                      </a:r>
                      <a:endParaRPr lang="en-GB" sz="800">
                        <a:solidFill>
                          <a:srgbClr val="000000"/>
                        </a:solidFill>
                        <a:effectLst/>
                        <a:latin typeface="Georgia" panose="02040502050405020303" pitchFamily="18" charset="0"/>
                      </a:endParaRPr>
                    </a:p>
                  </a:txBody>
                  <a:tcPr marL="39237" marR="39237" marT="39237" marB="39237">
                    <a:lnL>
                      <a:noFill/>
                    </a:lnL>
                    <a:lnR>
                      <a:noFill/>
                    </a:lnR>
                    <a:lnT>
                      <a:noFill/>
                    </a:lnT>
                    <a:lnB>
                      <a:noFill/>
                    </a:lnB>
                  </a:tcPr>
                </a:tc>
                <a:tc>
                  <a:txBody>
                    <a:bodyPr/>
                    <a:lstStyle/>
                    <a:p>
                      <a:pPr marL="0" marR="0" fontAlgn="t">
                        <a:spcBef>
                          <a:spcPts val="0"/>
                        </a:spcBef>
                        <a:spcAft>
                          <a:spcPts val="0"/>
                        </a:spcAft>
                      </a:pPr>
                      <a:r>
                        <a:rPr lang="en-GB" sz="900" b="1" dirty="0">
                          <a:solidFill>
                            <a:srgbClr val="55AEF3"/>
                          </a:solidFill>
                          <a:effectLst/>
                          <a:latin typeface="Georgia" panose="02040502050405020303" pitchFamily="18" charset="0"/>
                        </a:rPr>
                        <a:t>EVEREST-HN: Summary of roadblocks</a:t>
                      </a:r>
                    </a:p>
                    <a:p>
                      <a:pPr marL="0" marR="0" fontAlgn="t">
                        <a:spcBef>
                          <a:spcPts val="0"/>
                        </a:spcBef>
                        <a:spcAft>
                          <a:spcPts val="0"/>
                        </a:spcAft>
                      </a:pPr>
                      <a:endParaRPr lang="en-GB" sz="900" dirty="0">
                        <a:solidFill>
                          <a:srgbClr val="55AEF3"/>
                        </a:solidFill>
                        <a:effectLst/>
                        <a:latin typeface="Georgia" panose="02040502050405020303" pitchFamily="18" charset="0"/>
                      </a:endParaRPr>
                    </a:p>
                  </a:txBody>
                  <a:tcPr marL="39237" marR="39237" marT="39237" marB="39237">
                    <a:lnL>
                      <a:noFill/>
                    </a:lnL>
                    <a:lnR>
                      <a:noFill/>
                    </a:lnR>
                    <a:lnT>
                      <a:noFill/>
                    </a:lnT>
                    <a:lnB>
                      <a:noFill/>
                    </a:lnB>
                  </a:tcPr>
                </a:tc>
                <a:extLst>
                  <a:ext uri="{0D108BD9-81ED-4DB2-BD59-A6C34878D82A}">
                    <a16:rowId xmlns:a16="http://schemas.microsoft.com/office/drawing/2014/main" val="1821099722"/>
                  </a:ext>
                </a:extLst>
              </a:tr>
              <a:tr h="0">
                <a:tc>
                  <a:txBody>
                    <a:bodyPr/>
                    <a:lstStyle/>
                    <a:p>
                      <a:pPr marL="0" marR="0" fontAlgn="t">
                        <a:spcBef>
                          <a:spcPts val="0"/>
                        </a:spcBef>
                        <a:spcAft>
                          <a:spcPts val="0"/>
                        </a:spcAft>
                      </a:pPr>
                      <a:r>
                        <a:rPr lang="en-GB" sz="800" b="1">
                          <a:solidFill>
                            <a:srgbClr val="000000"/>
                          </a:solidFill>
                          <a:effectLst/>
                          <a:latin typeface="Georgia" panose="02040502050405020303" pitchFamily="18" charset="0"/>
                        </a:rPr>
                        <a:t>17:30</a:t>
                      </a:r>
                      <a:endParaRPr lang="en-GB" sz="800">
                        <a:solidFill>
                          <a:srgbClr val="000000"/>
                        </a:solidFill>
                        <a:effectLst/>
                        <a:latin typeface="Georgia" panose="02040502050405020303" pitchFamily="18" charset="0"/>
                      </a:endParaRPr>
                    </a:p>
                  </a:txBody>
                  <a:tcPr marL="39237" marR="39237" marT="39237" marB="39237">
                    <a:lnL>
                      <a:noFill/>
                    </a:lnL>
                    <a:lnR>
                      <a:noFill/>
                    </a:lnR>
                    <a:lnT>
                      <a:noFill/>
                    </a:lnT>
                    <a:lnB>
                      <a:noFill/>
                    </a:lnB>
                  </a:tcPr>
                </a:tc>
                <a:tc>
                  <a:txBody>
                    <a:bodyPr/>
                    <a:lstStyle/>
                    <a:p>
                      <a:pPr marL="0" marR="0" fontAlgn="t">
                        <a:spcBef>
                          <a:spcPts val="0"/>
                        </a:spcBef>
                        <a:spcAft>
                          <a:spcPts val="0"/>
                        </a:spcAft>
                      </a:pPr>
                      <a:r>
                        <a:rPr lang="en-GB" sz="900" b="1" dirty="0">
                          <a:solidFill>
                            <a:srgbClr val="55AEF3"/>
                          </a:solidFill>
                          <a:effectLst/>
                          <a:latin typeface="Georgia" panose="02040502050405020303" pitchFamily="18" charset="0"/>
                        </a:rPr>
                        <a:t>Close and Summary</a:t>
                      </a:r>
                      <a:endParaRPr lang="en-GB" sz="900" dirty="0">
                        <a:solidFill>
                          <a:srgbClr val="55AEF3"/>
                        </a:solidFill>
                        <a:effectLst/>
                        <a:latin typeface="Georgia" panose="02040502050405020303" pitchFamily="18" charset="0"/>
                      </a:endParaRPr>
                    </a:p>
                    <a:p>
                      <a:pPr marL="0" marR="0" fontAlgn="t">
                        <a:spcBef>
                          <a:spcPts val="0"/>
                        </a:spcBef>
                        <a:spcAft>
                          <a:spcPts val="0"/>
                        </a:spcAft>
                      </a:pPr>
                      <a:r>
                        <a:rPr lang="en-GB" sz="900" dirty="0">
                          <a:solidFill>
                            <a:srgbClr val="000000"/>
                          </a:solidFill>
                          <a:effectLst/>
                          <a:latin typeface="Georgia" panose="02040502050405020303" pitchFamily="18" charset="0"/>
                        </a:rPr>
                        <a:t>Professor Vinidh Paleri, Consultant Head &amp; Neck Surgeon, Royal Marsden NHS Foundation Trust</a:t>
                      </a:r>
                    </a:p>
                  </a:txBody>
                  <a:tcPr marL="39237" marR="39237" marT="39237" marB="39237">
                    <a:lnL>
                      <a:noFill/>
                    </a:lnL>
                    <a:lnR>
                      <a:noFill/>
                    </a:lnR>
                    <a:lnT>
                      <a:noFill/>
                    </a:lnT>
                    <a:lnB>
                      <a:noFill/>
                    </a:lnB>
                  </a:tcPr>
                </a:tc>
                <a:extLst>
                  <a:ext uri="{0D108BD9-81ED-4DB2-BD59-A6C34878D82A}">
                    <a16:rowId xmlns:a16="http://schemas.microsoft.com/office/drawing/2014/main" val="2092174048"/>
                  </a:ext>
                </a:extLst>
              </a:tr>
              <a:tr h="0">
                <a:tc>
                  <a:txBody>
                    <a:bodyPr/>
                    <a:lstStyle/>
                    <a:p>
                      <a:pPr marL="0" marR="0" fontAlgn="t">
                        <a:spcBef>
                          <a:spcPts val="0"/>
                        </a:spcBef>
                        <a:spcAft>
                          <a:spcPts val="0"/>
                        </a:spcAft>
                      </a:pPr>
                      <a:r>
                        <a:rPr lang="en-GB" sz="800" b="1" dirty="0">
                          <a:solidFill>
                            <a:srgbClr val="000000"/>
                          </a:solidFill>
                          <a:effectLst/>
                          <a:latin typeface="Georgia" panose="02040502050405020303" pitchFamily="18" charset="0"/>
                        </a:rPr>
                        <a:t>17:40</a:t>
                      </a:r>
                      <a:endParaRPr lang="en-GB" sz="800" dirty="0">
                        <a:solidFill>
                          <a:srgbClr val="000000"/>
                        </a:solidFill>
                        <a:effectLst/>
                        <a:latin typeface="Georgia" panose="02040502050405020303" pitchFamily="18" charset="0"/>
                      </a:endParaRPr>
                    </a:p>
                  </a:txBody>
                  <a:tcPr marL="39237" marR="39237" marT="39237" marB="39237">
                    <a:lnL>
                      <a:noFill/>
                    </a:lnL>
                    <a:lnR>
                      <a:noFill/>
                    </a:lnR>
                    <a:lnT>
                      <a:noFill/>
                    </a:lnT>
                    <a:lnB>
                      <a:noFill/>
                    </a:lnB>
                  </a:tcPr>
                </a:tc>
                <a:tc>
                  <a:txBody>
                    <a:bodyPr/>
                    <a:lstStyle/>
                    <a:p>
                      <a:pPr marL="0" marR="0" fontAlgn="t">
                        <a:spcBef>
                          <a:spcPts val="0"/>
                        </a:spcBef>
                        <a:spcAft>
                          <a:spcPts val="0"/>
                        </a:spcAft>
                      </a:pPr>
                      <a:r>
                        <a:rPr lang="en-GB" sz="900" b="1" dirty="0">
                          <a:solidFill>
                            <a:srgbClr val="53AEF3"/>
                          </a:solidFill>
                          <a:effectLst/>
                          <a:latin typeface="Georgia" panose="02040502050405020303" pitchFamily="18" charset="0"/>
                        </a:rPr>
                        <a:t>Networking</a:t>
                      </a:r>
                    </a:p>
                  </a:txBody>
                  <a:tcPr marL="39237" marR="39237" marT="39237" marB="39237">
                    <a:lnL>
                      <a:noFill/>
                    </a:lnL>
                    <a:lnR>
                      <a:noFill/>
                    </a:lnR>
                    <a:lnT>
                      <a:noFill/>
                    </a:lnT>
                    <a:lnB>
                      <a:noFill/>
                    </a:lnB>
                  </a:tcPr>
                </a:tc>
                <a:extLst>
                  <a:ext uri="{0D108BD9-81ED-4DB2-BD59-A6C34878D82A}">
                    <a16:rowId xmlns:a16="http://schemas.microsoft.com/office/drawing/2014/main" val="3135918310"/>
                  </a:ext>
                </a:extLst>
              </a:tr>
            </a:tbl>
          </a:graphicData>
        </a:graphic>
      </p:graphicFrame>
      <p:sp>
        <p:nvSpPr>
          <p:cNvPr id="6" name="Rectangle 1">
            <a:extLst>
              <a:ext uri="{FF2B5EF4-FFF2-40B4-BE49-F238E27FC236}">
                <a16:creationId xmlns:a16="http://schemas.microsoft.com/office/drawing/2014/main" id="{A563CA3C-048D-C81A-5137-EEB173AB7716}"/>
              </a:ext>
            </a:extLst>
          </p:cNvPr>
          <p:cNvSpPr>
            <a:spLocks noChangeArrowheads="1"/>
          </p:cNvSpPr>
          <p:nvPr/>
        </p:nvSpPr>
        <p:spPr bwMode="auto">
          <a:xfrm>
            <a:off x="4795909" y="1055419"/>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87316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22C67FAB005F41BE4E658951289E6F" ma:contentTypeVersion="6" ma:contentTypeDescription="Create a new document." ma:contentTypeScope="" ma:versionID="2e8bea3ae859dc9c2cac006f78ae82fa">
  <xsd:schema xmlns:xsd="http://www.w3.org/2001/XMLSchema" xmlns:xs="http://www.w3.org/2001/XMLSchema" xmlns:p="http://schemas.microsoft.com/office/2006/metadata/properties" xmlns:ns2="61d7eaa5-36f7-4839-8f09-2e0f9be9e884" xmlns:ns3="aca26b95-6a85-4649-9e7b-839dc03327f3" targetNamespace="http://schemas.microsoft.com/office/2006/metadata/properties" ma:root="true" ma:fieldsID="4c5416e651a366ae16dfd32d848efe8b" ns2:_="" ns3:_="">
    <xsd:import namespace="61d7eaa5-36f7-4839-8f09-2e0f9be9e884"/>
    <xsd:import namespace="aca26b95-6a85-4649-9e7b-839dc03327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d7eaa5-36f7-4839-8f09-2e0f9be9e8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a26b95-6a85-4649-9e7b-839dc03327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3BD4FC-AC94-42D0-9786-AB104E4D51F4}">
  <ds:schemaRefs>
    <ds:schemaRef ds:uri="http://schemas.microsoft.com/sharepoint/v3/contenttype/forms"/>
  </ds:schemaRefs>
</ds:datastoreItem>
</file>

<file path=customXml/itemProps2.xml><?xml version="1.0" encoding="utf-8"?>
<ds:datastoreItem xmlns:ds="http://schemas.openxmlformats.org/officeDocument/2006/customXml" ds:itemID="{D867F359-91BA-4723-AC90-0BC80FC1A898}">
  <ds:schemaRefs>
    <ds:schemaRef ds:uri="aca26b95-6a85-4649-9e7b-839dc03327f3"/>
    <ds:schemaRef ds:uri="http://www.w3.org/XML/1998/namespace"/>
    <ds:schemaRef ds:uri="http://schemas.microsoft.com/office/2006/documentManagement/types"/>
    <ds:schemaRef ds:uri="http://purl.org/dc/elements/1.1/"/>
    <ds:schemaRef ds:uri="http://purl.org/dc/dcmitype/"/>
    <ds:schemaRef ds:uri="61d7eaa5-36f7-4839-8f09-2e0f9be9e884"/>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0ACBDC4-872C-4B79-9AC9-6FDF7C18E5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d7eaa5-36f7-4839-8f09-2e0f9be9e884"/>
    <ds:schemaRef ds:uri="aca26b95-6a85-4649-9e7b-839dc03327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10987</TotalTime>
  <Words>791</Words>
  <Application>Microsoft Office PowerPoint</Application>
  <PresentationFormat>A4 Paper (210x297 mm)</PresentationFormat>
  <Paragraphs>104</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Georgia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Houston</dc:creator>
  <cp:lastModifiedBy>Laura Manning</cp:lastModifiedBy>
  <cp:revision>169</cp:revision>
  <cp:lastPrinted>2020-10-02T11:31:10Z</cp:lastPrinted>
  <dcterms:created xsi:type="dcterms:W3CDTF">2020-07-06T13:50:02Z</dcterms:created>
  <dcterms:modified xsi:type="dcterms:W3CDTF">2022-09-06T10:11:46Z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0x010100C822C67FAB005F41BE4E658951289E6F</vt:lpwstr>
  </property>
</Properties>
</file>